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8"/>
  </p:notesMasterIdLst>
  <p:sldIdLst>
    <p:sldId id="256" r:id="rId2"/>
    <p:sldId id="257" r:id="rId3"/>
    <p:sldId id="258" r:id="rId4"/>
    <p:sldId id="260" r:id="rId5"/>
    <p:sldId id="261" r:id="rId6"/>
    <p:sldId id="289" r:id="rId7"/>
    <p:sldId id="262" r:id="rId8"/>
    <p:sldId id="263" r:id="rId9"/>
    <p:sldId id="265" r:id="rId10"/>
    <p:sldId id="266" r:id="rId11"/>
    <p:sldId id="267" r:id="rId12"/>
    <p:sldId id="290" r:id="rId13"/>
    <p:sldId id="291" r:id="rId14"/>
    <p:sldId id="264" r:id="rId15"/>
    <p:sldId id="268" r:id="rId16"/>
    <p:sldId id="269" r:id="rId17"/>
    <p:sldId id="270" r:id="rId18"/>
    <p:sldId id="271" r:id="rId19"/>
    <p:sldId id="272" r:id="rId20"/>
    <p:sldId id="273" r:id="rId21"/>
    <p:sldId id="274" r:id="rId22"/>
    <p:sldId id="275" r:id="rId23"/>
    <p:sldId id="292" r:id="rId24"/>
    <p:sldId id="276" r:id="rId25"/>
    <p:sldId id="277" r:id="rId26"/>
    <p:sldId id="330" r:id="rId27"/>
    <p:sldId id="296" r:id="rId28"/>
    <p:sldId id="298" r:id="rId29"/>
    <p:sldId id="299" r:id="rId30"/>
    <p:sldId id="300" r:id="rId31"/>
    <p:sldId id="329" r:id="rId32"/>
    <p:sldId id="304" r:id="rId33"/>
    <p:sldId id="305" r:id="rId34"/>
    <p:sldId id="306" r:id="rId35"/>
    <p:sldId id="307" r:id="rId36"/>
    <p:sldId id="308" r:id="rId37"/>
    <p:sldId id="309" r:id="rId38"/>
    <p:sldId id="310" r:id="rId39"/>
    <p:sldId id="311" r:id="rId40"/>
    <p:sldId id="312" r:id="rId41"/>
    <p:sldId id="313" r:id="rId42"/>
    <p:sldId id="314" r:id="rId43"/>
    <p:sldId id="315" r:id="rId44"/>
    <p:sldId id="316" r:id="rId45"/>
    <p:sldId id="317" r:id="rId46"/>
    <p:sldId id="318" r:id="rId47"/>
    <p:sldId id="319" r:id="rId48"/>
    <p:sldId id="320" r:id="rId49"/>
    <p:sldId id="321" r:id="rId50"/>
    <p:sldId id="332" r:id="rId51"/>
    <p:sldId id="331" r:id="rId52"/>
    <p:sldId id="323" r:id="rId53"/>
    <p:sldId id="325" r:id="rId54"/>
    <p:sldId id="327" r:id="rId55"/>
    <p:sldId id="283" r:id="rId56"/>
    <p:sldId id="333" r:id="rId5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5" d="100"/>
          <a:sy n="105" d="100"/>
        </p:scale>
        <p:origin x="468" y="10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cs typeface="Arial" pitchFamily="34" charset="0"/>
              </a:defRPr>
            </a:lvl1pPr>
          </a:lstStyle>
          <a:p>
            <a:pPr>
              <a:defRPr/>
            </a:pPr>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cs typeface="Arial" pitchFamily="34" charset="0"/>
              </a:defRPr>
            </a:lvl1pPr>
          </a:lstStyle>
          <a:p>
            <a:pPr>
              <a:defRPr/>
            </a:pPr>
            <a:fld id="{9624FDA0-B39D-4CCD-87D7-361D08E6A403}" type="datetimeFigureOut">
              <a:rPr lang="en-GB"/>
              <a:pPr>
                <a:defRPr/>
              </a:pPr>
              <a:t>13/09/2016</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GB"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GB"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cs typeface="Arial" pitchFamily="34" charset="0"/>
              </a:defRPr>
            </a:lvl1pPr>
          </a:lstStyle>
          <a:p>
            <a:pPr>
              <a:defRPr/>
            </a:pPr>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cs typeface="Arial" pitchFamily="34" charset="0"/>
              </a:defRPr>
            </a:lvl1pPr>
          </a:lstStyle>
          <a:p>
            <a:pPr>
              <a:defRPr/>
            </a:pPr>
            <a:fld id="{92E087FB-9AEE-4B08-9C96-54FF2AAD93C9}" type="slidenum">
              <a:rPr lang="en-GB"/>
              <a:pPr>
                <a:defRPr/>
              </a:pPr>
              <a:t>‹#›</a:t>
            </a:fld>
            <a:endParaRPr lang="en-GB"/>
          </a:p>
        </p:txBody>
      </p:sp>
    </p:spTree>
    <p:extLst>
      <p:ext uri="{BB962C8B-B14F-4D97-AF65-F5344CB8AC3E}">
        <p14:creationId xmlns:p14="http://schemas.microsoft.com/office/powerpoint/2010/main" val="310800652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A5D3D430-B218-4625-B9F2-09A7F928E8CE}" type="slidenum">
              <a:rPr lang="en-GB" altLang="en-US" smtClean="0">
                <a:latin typeface="Times New Roman" pitchFamily="18" charset="0"/>
                <a:cs typeface="Arial" charset="0"/>
              </a:rPr>
              <a:pPr>
                <a:spcBef>
                  <a:spcPct val="0"/>
                </a:spcBef>
              </a:pPr>
              <a:t>11</a:t>
            </a:fld>
            <a:endParaRPr lang="en-GB" altLang="en-US" smtClean="0">
              <a:latin typeface="Times New Roman" pitchFamily="18" charset="0"/>
              <a:cs typeface="Arial" charset="0"/>
            </a:endParaRPr>
          </a:p>
        </p:txBody>
      </p:sp>
      <p:sp>
        <p:nvSpPr>
          <p:cNvPr id="4198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D1CC27AE-4CE4-42EA-8925-E42FB3D7CEF2}" type="slidenum">
              <a:rPr lang="en-GB" altLang="en-US" smtClean="0">
                <a:latin typeface="Times New Roman" pitchFamily="18" charset="0"/>
                <a:cs typeface="Arial" charset="0"/>
              </a:rPr>
              <a:pPr>
                <a:spcBef>
                  <a:spcPct val="0"/>
                </a:spcBef>
              </a:pPr>
              <a:t>37</a:t>
            </a:fld>
            <a:endParaRPr lang="en-GB" altLang="en-US" smtClean="0">
              <a:latin typeface="Times New Roman" pitchFamily="18" charset="0"/>
              <a:cs typeface="Arial" charset="0"/>
            </a:endParaRPr>
          </a:p>
        </p:txBody>
      </p:sp>
      <p:sp>
        <p:nvSpPr>
          <p:cNvPr id="3686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smtClean="0"/>
          </a:p>
        </p:txBody>
      </p:sp>
    </p:spTree>
    <p:extLst>
      <p:ext uri="{BB962C8B-B14F-4D97-AF65-F5344CB8AC3E}">
        <p14:creationId xmlns:p14="http://schemas.microsoft.com/office/powerpoint/2010/main" val="20544268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7A130508-D4CE-48FF-A6CB-3817E933512D}" type="slidenum">
              <a:rPr lang="en-GB" altLang="en-US" smtClean="0">
                <a:latin typeface="Times New Roman" pitchFamily="18" charset="0"/>
                <a:cs typeface="Arial" charset="0"/>
              </a:rPr>
              <a:pPr>
                <a:spcBef>
                  <a:spcPct val="0"/>
                </a:spcBef>
              </a:pPr>
              <a:t>38</a:t>
            </a:fld>
            <a:endParaRPr lang="en-GB" altLang="en-US" smtClean="0">
              <a:latin typeface="Times New Roman" pitchFamily="18" charset="0"/>
              <a:cs typeface="Arial" charset="0"/>
            </a:endParaRPr>
          </a:p>
        </p:txBody>
      </p:sp>
      <p:sp>
        <p:nvSpPr>
          <p:cNvPr id="3789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smtClean="0"/>
          </a:p>
        </p:txBody>
      </p:sp>
    </p:spTree>
    <p:extLst>
      <p:ext uri="{BB962C8B-B14F-4D97-AF65-F5344CB8AC3E}">
        <p14:creationId xmlns:p14="http://schemas.microsoft.com/office/powerpoint/2010/main" val="16309946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B475EDBD-5845-4DD6-A889-6ABC1203B6D7}" type="slidenum">
              <a:rPr lang="en-GB" altLang="en-US" smtClean="0">
                <a:latin typeface="Times New Roman" pitchFamily="18" charset="0"/>
                <a:cs typeface="Arial" charset="0"/>
              </a:rPr>
              <a:pPr>
                <a:spcBef>
                  <a:spcPct val="0"/>
                </a:spcBef>
              </a:pPr>
              <a:t>39</a:t>
            </a:fld>
            <a:endParaRPr lang="en-GB" altLang="en-US" smtClean="0">
              <a:latin typeface="Times New Roman" pitchFamily="18" charset="0"/>
              <a:cs typeface="Arial" charset="0"/>
            </a:endParaRPr>
          </a:p>
        </p:txBody>
      </p:sp>
      <p:sp>
        <p:nvSpPr>
          <p:cNvPr id="3891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smtClean="0"/>
          </a:p>
        </p:txBody>
      </p:sp>
    </p:spTree>
    <p:extLst>
      <p:ext uri="{BB962C8B-B14F-4D97-AF65-F5344CB8AC3E}">
        <p14:creationId xmlns:p14="http://schemas.microsoft.com/office/powerpoint/2010/main" val="1983094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AADB9D25-0C04-4DF4-BCFE-69AD92AF4F7A}" type="slidenum">
              <a:rPr lang="en-GB" altLang="en-US" smtClean="0">
                <a:latin typeface="Times New Roman" pitchFamily="18" charset="0"/>
                <a:cs typeface="Arial" charset="0"/>
              </a:rPr>
              <a:pPr>
                <a:spcBef>
                  <a:spcPct val="0"/>
                </a:spcBef>
              </a:pPr>
              <a:t>40</a:t>
            </a:fld>
            <a:endParaRPr lang="en-GB" altLang="en-US" smtClean="0">
              <a:latin typeface="Times New Roman" pitchFamily="18" charset="0"/>
              <a:cs typeface="Arial" charset="0"/>
            </a:endParaRPr>
          </a:p>
        </p:txBody>
      </p:sp>
      <p:sp>
        <p:nvSpPr>
          <p:cNvPr id="3993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4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smtClean="0"/>
          </a:p>
        </p:txBody>
      </p:sp>
    </p:spTree>
    <p:extLst>
      <p:ext uri="{BB962C8B-B14F-4D97-AF65-F5344CB8AC3E}">
        <p14:creationId xmlns:p14="http://schemas.microsoft.com/office/powerpoint/2010/main" val="31879798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61CC2366-D843-495B-BF1D-010F69BDA9E0}" type="slidenum">
              <a:rPr lang="en-GB" altLang="en-US" smtClean="0">
                <a:latin typeface="Times New Roman" pitchFamily="18" charset="0"/>
                <a:cs typeface="Arial" charset="0"/>
              </a:rPr>
              <a:pPr>
                <a:spcBef>
                  <a:spcPct val="0"/>
                </a:spcBef>
              </a:pPr>
              <a:t>41</a:t>
            </a:fld>
            <a:endParaRPr lang="en-GB" altLang="en-US" smtClean="0">
              <a:latin typeface="Times New Roman" pitchFamily="18" charset="0"/>
              <a:cs typeface="Arial" charset="0"/>
            </a:endParaRPr>
          </a:p>
        </p:txBody>
      </p:sp>
      <p:sp>
        <p:nvSpPr>
          <p:cNvPr id="4096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smtClean="0"/>
          </a:p>
        </p:txBody>
      </p:sp>
    </p:spTree>
    <p:extLst>
      <p:ext uri="{BB962C8B-B14F-4D97-AF65-F5344CB8AC3E}">
        <p14:creationId xmlns:p14="http://schemas.microsoft.com/office/powerpoint/2010/main" val="2623726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0BDA5F13-8A61-482F-AA63-062CE9E1204C}" type="slidenum">
              <a:rPr lang="en-GB" altLang="en-US" smtClean="0">
                <a:latin typeface="Times New Roman" pitchFamily="18" charset="0"/>
                <a:cs typeface="Arial" charset="0"/>
              </a:rPr>
              <a:pPr>
                <a:spcBef>
                  <a:spcPct val="0"/>
                </a:spcBef>
              </a:pPr>
              <a:t>42</a:t>
            </a:fld>
            <a:endParaRPr lang="en-GB" altLang="en-US" smtClean="0">
              <a:latin typeface="Times New Roman" pitchFamily="18" charset="0"/>
              <a:cs typeface="Arial" charset="0"/>
            </a:endParaRPr>
          </a:p>
        </p:txBody>
      </p:sp>
      <p:sp>
        <p:nvSpPr>
          <p:cNvPr id="4198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smtClean="0"/>
          </a:p>
        </p:txBody>
      </p:sp>
    </p:spTree>
    <p:extLst>
      <p:ext uri="{BB962C8B-B14F-4D97-AF65-F5344CB8AC3E}">
        <p14:creationId xmlns:p14="http://schemas.microsoft.com/office/powerpoint/2010/main" val="17065871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0CFABDDF-2EE1-46EC-B1E4-C1E801E164A1}" type="slidenum">
              <a:rPr lang="en-GB" altLang="en-US" smtClean="0">
                <a:latin typeface="Times New Roman" pitchFamily="18" charset="0"/>
                <a:cs typeface="Arial" charset="0"/>
              </a:rPr>
              <a:pPr>
                <a:spcBef>
                  <a:spcPct val="0"/>
                </a:spcBef>
              </a:pPr>
              <a:t>43</a:t>
            </a:fld>
            <a:endParaRPr lang="en-GB" altLang="en-US" smtClean="0">
              <a:latin typeface="Times New Roman" pitchFamily="18" charset="0"/>
              <a:cs typeface="Arial" charset="0"/>
            </a:endParaRPr>
          </a:p>
        </p:txBody>
      </p:sp>
      <p:sp>
        <p:nvSpPr>
          <p:cNvPr id="4301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smtClean="0"/>
          </a:p>
        </p:txBody>
      </p:sp>
    </p:spTree>
    <p:extLst>
      <p:ext uri="{BB962C8B-B14F-4D97-AF65-F5344CB8AC3E}">
        <p14:creationId xmlns:p14="http://schemas.microsoft.com/office/powerpoint/2010/main" val="607392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C216DDB4-96A7-4571-B1E5-1BC9B543D85E}" type="slidenum">
              <a:rPr lang="en-GB" altLang="en-US" smtClean="0">
                <a:latin typeface="Times New Roman" pitchFamily="18" charset="0"/>
                <a:cs typeface="Arial" charset="0"/>
              </a:rPr>
              <a:pPr>
                <a:spcBef>
                  <a:spcPct val="0"/>
                </a:spcBef>
              </a:pPr>
              <a:t>44</a:t>
            </a:fld>
            <a:endParaRPr lang="en-GB" altLang="en-US" smtClean="0">
              <a:latin typeface="Times New Roman" pitchFamily="18" charset="0"/>
              <a:cs typeface="Arial" charset="0"/>
            </a:endParaRPr>
          </a:p>
        </p:txBody>
      </p:sp>
      <p:sp>
        <p:nvSpPr>
          <p:cNvPr id="4403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smtClean="0"/>
          </a:p>
        </p:txBody>
      </p:sp>
    </p:spTree>
    <p:extLst>
      <p:ext uri="{BB962C8B-B14F-4D97-AF65-F5344CB8AC3E}">
        <p14:creationId xmlns:p14="http://schemas.microsoft.com/office/powerpoint/2010/main" val="787292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386C8737-771D-4375-92B4-0D4DA79C8707}" type="slidenum">
              <a:rPr lang="en-GB" altLang="en-US" smtClean="0">
                <a:latin typeface="Times New Roman" pitchFamily="18" charset="0"/>
                <a:cs typeface="Arial" charset="0"/>
              </a:rPr>
              <a:pPr>
                <a:spcBef>
                  <a:spcPct val="0"/>
                </a:spcBef>
              </a:pPr>
              <a:t>45</a:t>
            </a:fld>
            <a:endParaRPr lang="en-GB" altLang="en-US" smtClean="0">
              <a:latin typeface="Times New Roman" pitchFamily="18" charset="0"/>
              <a:cs typeface="Arial" charset="0"/>
            </a:endParaRPr>
          </a:p>
        </p:txBody>
      </p:sp>
      <p:sp>
        <p:nvSpPr>
          <p:cNvPr id="4505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6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smtClean="0"/>
          </a:p>
        </p:txBody>
      </p:sp>
    </p:spTree>
    <p:extLst>
      <p:ext uri="{BB962C8B-B14F-4D97-AF65-F5344CB8AC3E}">
        <p14:creationId xmlns:p14="http://schemas.microsoft.com/office/powerpoint/2010/main" val="27781583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7A83CDF8-6561-46A6-8553-9168D1C7942E}" type="slidenum">
              <a:rPr lang="en-GB" altLang="en-US" smtClean="0">
                <a:latin typeface="Times New Roman" pitchFamily="18" charset="0"/>
                <a:cs typeface="Arial" charset="0"/>
              </a:rPr>
              <a:pPr>
                <a:spcBef>
                  <a:spcPct val="0"/>
                </a:spcBef>
              </a:pPr>
              <a:t>54</a:t>
            </a:fld>
            <a:endParaRPr lang="en-GB" altLang="en-US" smtClean="0">
              <a:latin typeface="Times New Roman" pitchFamily="18" charset="0"/>
              <a:cs typeface="Arial" charset="0"/>
            </a:endParaRPr>
          </a:p>
        </p:txBody>
      </p:sp>
      <p:sp>
        <p:nvSpPr>
          <p:cNvPr id="4710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smtClean="0"/>
          </a:p>
        </p:txBody>
      </p:sp>
    </p:spTree>
    <p:extLst>
      <p:ext uri="{BB962C8B-B14F-4D97-AF65-F5344CB8AC3E}">
        <p14:creationId xmlns:p14="http://schemas.microsoft.com/office/powerpoint/2010/main" val="3503000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488D22C3-941C-4F93-BC8E-2D6F93A5E530}" type="slidenum">
              <a:rPr lang="en-GB" altLang="en-US" smtClean="0">
                <a:latin typeface="Times New Roman" pitchFamily="18" charset="0"/>
                <a:cs typeface="Arial" charset="0"/>
              </a:rPr>
              <a:pPr>
                <a:spcBef>
                  <a:spcPct val="0"/>
                </a:spcBef>
              </a:pPr>
              <a:t>21</a:t>
            </a:fld>
            <a:endParaRPr lang="en-GB" altLang="en-US" smtClean="0">
              <a:latin typeface="Times New Roman" pitchFamily="18" charset="0"/>
              <a:cs typeface="Arial" charset="0"/>
            </a:endParaRPr>
          </a:p>
        </p:txBody>
      </p:sp>
      <p:sp>
        <p:nvSpPr>
          <p:cNvPr id="4301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45712CC4-8971-4F42-B5A3-2A857D4EFC98}" type="slidenum">
              <a:rPr lang="en-GB" altLang="en-US" smtClean="0">
                <a:latin typeface="Times New Roman" pitchFamily="18" charset="0"/>
                <a:cs typeface="Arial" charset="0"/>
              </a:rPr>
              <a:pPr>
                <a:spcBef>
                  <a:spcPct val="0"/>
                </a:spcBef>
              </a:pPr>
              <a:t>55</a:t>
            </a:fld>
            <a:endParaRPr lang="en-GB" altLang="en-US" smtClean="0">
              <a:latin typeface="Times New Roman" pitchFamily="18" charset="0"/>
              <a:cs typeface="Arial" charset="0"/>
            </a:endParaRPr>
          </a:p>
        </p:txBody>
      </p:sp>
      <p:sp>
        <p:nvSpPr>
          <p:cNvPr id="5017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93DC6F41-5CF1-44AE-B2D3-362443FD42F6}" type="slidenum">
              <a:rPr lang="en-GB" altLang="en-US" smtClean="0">
                <a:latin typeface="Times New Roman" pitchFamily="18" charset="0"/>
                <a:cs typeface="Arial" charset="0"/>
              </a:rPr>
              <a:pPr>
                <a:spcBef>
                  <a:spcPct val="0"/>
                </a:spcBef>
              </a:pPr>
              <a:t>24</a:t>
            </a:fld>
            <a:endParaRPr lang="en-GB" altLang="en-US" smtClean="0">
              <a:latin typeface="Times New Roman" pitchFamily="18" charset="0"/>
              <a:cs typeface="Arial" charset="0"/>
            </a:endParaRPr>
          </a:p>
        </p:txBody>
      </p:sp>
      <p:sp>
        <p:nvSpPr>
          <p:cNvPr id="4403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5CE922A7-74B7-4D64-B3BF-BF5858777FCB}" type="slidenum">
              <a:rPr lang="en-GB" altLang="en-US" smtClean="0">
                <a:latin typeface="Times New Roman" pitchFamily="18" charset="0"/>
                <a:cs typeface="Arial" charset="0"/>
              </a:rPr>
              <a:pPr>
                <a:spcBef>
                  <a:spcPct val="0"/>
                </a:spcBef>
              </a:pPr>
              <a:t>25</a:t>
            </a:fld>
            <a:endParaRPr lang="en-GB" altLang="en-US" smtClean="0">
              <a:latin typeface="Times New Roman" pitchFamily="18" charset="0"/>
              <a:cs typeface="Arial" charset="0"/>
            </a:endParaRPr>
          </a:p>
        </p:txBody>
      </p:sp>
      <p:sp>
        <p:nvSpPr>
          <p:cNvPr id="4505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6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8908387F-270B-4B4B-8F94-2329B0CD2474}" type="slidenum">
              <a:rPr lang="en-GB" altLang="en-US" smtClean="0">
                <a:latin typeface="Times New Roman" pitchFamily="18" charset="0"/>
                <a:cs typeface="Arial" charset="0"/>
              </a:rPr>
              <a:pPr>
                <a:spcBef>
                  <a:spcPct val="0"/>
                </a:spcBef>
              </a:pPr>
              <a:t>32</a:t>
            </a:fld>
            <a:endParaRPr lang="en-GB" altLang="en-US" smtClean="0">
              <a:latin typeface="Times New Roman" pitchFamily="18" charset="0"/>
              <a:cs typeface="Arial" charset="0"/>
            </a:endParaRPr>
          </a:p>
        </p:txBody>
      </p:sp>
      <p:sp>
        <p:nvSpPr>
          <p:cNvPr id="3174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smtClean="0"/>
          </a:p>
        </p:txBody>
      </p:sp>
    </p:spTree>
    <p:extLst>
      <p:ext uri="{BB962C8B-B14F-4D97-AF65-F5344CB8AC3E}">
        <p14:creationId xmlns:p14="http://schemas.microsoft.com/office/powerpoint/2010/main" val="3456909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A292255F-BF58-47EA-B285-8743410A34D9}" type="slidenum">
              <a:rPr lang="en-GB" altLang="en-US" smtClean="0">
                <a:latin typeface="Times New Roman" pitchFamily="18" charset="0"/>
                <a:cs typeface="Arial" charset="0"/>
              </a:rPr>
              <a:pPr>
                <a:spcBef>
                  <a:spcPct val="0"/>
                </a:spcBef>
              </a:pPr>
              <a:t>33</a:t>
            </a:fld>
            <a:endParaRPr lang="en-GB" altLang="en-US" smtClean="0">
              <a:latin typeface="Times New Roman" pitchFamily="18" charset="0"/>
              <a:cs typeface="Arial" charset="0"/>
            </a:endParaRPr>
          </a:p>
        </p:txBody>
      </p:sp>
      <p:sp>
        <p:nvSpPr>
          <p:cNvPr id="3277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smtClean="0"/>
          </a:p>
        </p:txBody>
      </p:sp>
    </p:spTree>
    <p:extLst>
      <p:ext uri="{BB962C8B-B14F-4D97-AF65-F5344CB8AC3E}">
        <p14:creationId xmlns:p14="http://schemas.microsoft.com/office/powerpoint/2010/main" val="1162030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01A0D755-C593-47DD-960E-2D08945585BD}" type="slidenum">
              <a:rPr lang="en-GB" altLang="en-US" smtClean="0">
                <a:latin typeface="Times New Roman" pitchFamily="18" charset="0"/>
                <a:cs typeface="Arial" charset="0"/>
              </a:rPr>
              <a:pPr>
                <a:spcBef>
                  <a:spcPct val="0"/>
                </a:spcBef>
              </a:pPr>
              <a:t>34</a:t>
            </a:fld>
            <a:endParaRPr lang="en-GB" altLang="en-US" smtClean="0">
              <a:latin typeface="Times New Roman" pitchFamily="18" charset="0"/>
              <a:cs typeface="Arial" charset="0"/>
            </a:endParaRPr>
          </a:p>
        </p:txBody>
      </p:sp>
      <p:sp>
        <p:nvSpPr>
          <p:cNvPr id="3379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smtClean="0"/>
          </a:p>
        </p:txBody>
      </p:sp>
    </p:spTree>
    <p:extLst>
      <p:ext uri="{BB962C8B-B14F-4D97-AF65-F5344CB8AC3E}">
        <p14:creationId xmlns:p14="http://schemas.microsoft.com/office/powerpoint/2010/main" val="1168662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1FDC4AA0-CEBF-44A4-BEAF-875E3F903521}" type="slidenum">
              <a:rPr lang="en-GB" altLang="en-US" smtClean="0">
                <a:latin typeface="Times New Roman" pitchFamily="18" charset="0"/>
                <a:cs typeface="Arial" charset="0"/>
              </a:rPr>
              <a:pPr>
                <a:spcBef>
                  <a:spcPct val="0"/>
                </a:spcBef>
              </a:pPr>
              <a:t>35</a:t>
            </a:fld>
            <a:endParaRPr lang="en-GB" altLang="en-US" smtClean="0">
              <a:latin typeface="Times New Roman" pitchFamily="18" charset="0"/>
              <a:cs typeface="Arial" charset="0"/>
            </a:endParaRPr>
          </a:p>
        </p:txBody>
      </p:sp>
      <p:sp>
        <p:nvSpPr>
          <p:cNvPr id="3481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2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smtClean="0"/>
          </a:p>
        </p:txBody>
      </p:sp>
    </p:spTree>
    <p:extLst>
      <p:ext uri="{BB962C8B-B14F-4D97-AF65-F5344CB8AC3E}">
        <p14:creationId xmlns:p14="http://schemas.microsoft.com/office/powerpoint/2010/main" val="1922049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E6143F05-529C-4572-A1A8-1A601C29D15F}" type="slidenum">
              <a:rPr lang="en-GB" altLang="en-US" smtClean="0">
                <a:latin typeface="Times New Roman" pitchFamily="18" charset="0"/>
                <a:cs typeface="Arial" charset="0"/>
              </a:rPr>
              <a:pPr>
                <a:spcBef>
                  <a:spcPct val="0"/>
                </a:spcBef>
              </a:pPr>
              <a:t>36</a:t>
            </a:fld>
            <a:endParaRPr lang="en-GB" altLang="en-US" smtClean="0">
              <a:latin typeface="Times New Roman" pitchFamily="18" charset="0"/>
              <a:cs typeface="Arial" charset="0"/>
            </a:endParaRPr>
          </a:p>
        </p:txBody>
      </p:sp>
      <p:sp>
        <p:nvSpPr>
          <p:cNvPr id="3584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smtClean="0"/>
          </a:p>
        </p:txBody>
      </p:sp>
    </p:spTree>
    <p:extLst>
      <p:ext uri="{BB962C8B-B14F-4D97-AF65-F5344CB8AC3E}">
        <p14:creationId xmlns:p14="http://schemas.microsoft.com/office/powerpoint/2010/main" val="2764468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6AC537C3-3A29-4E2A-8F40-DC2327E1E53B}" type="slidenum">
              <a:rPr lang="en-GB"/>
              <a:pPr>
                <a:defRPr/>
              </a:pPr>
              <a:t>‹#›</a:t>
            </a:fld>
            <a:endParaRPr lang="en-GB" dirty="0"/>
          </a:p>
        </p:txBody>
      </p:sp>
    </p:spTree>
    <p:extLst>
      <p:ext uri="{BB962C8B-B14F-4D97-AF65-F5344CB8AC3E}">
        <p14:creationId xmlns:p14="http://schemas.microsoft.com/office/powerpoint/2010/main" val="1152743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B751A1DF-F5AF-41F3-9245-AECEE7FA1547}" type="slidenum">
              <a:rPr lang="en-GB"/>
              <a:pPr>
                <a:defRPr/>
              </a:pPr>
              <a:t>‹#›</a:t>
            </a:fld>
            <a:endParaRPr lang="en-GB" dirty="0"/>
          </a:p>
        </p:txBody>
      </p:sp>
    </p:spTree>
    <p:extLst>
      <p:ext uri="{BB962C8B-B14F-4D97-AF65-F5344CB8AC3E}">
        <p14:creationId xmlns:p14="http://schemas.microsoft.com/office/powerpoint/2010/main" val="4018545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78BD26BF-E6DD-4A26-BB7C-4E12BB8E9DF6}" type="slidenum">
              <a:rPr lang="en-GB"/>
              <a:pPr>
                <a:defRPr/>
              </a:pPr>
              <a:t>‹#›</a:t>
            </a:fld>
            <a:endParaRPr lang="en-GB" dirty="0"/>
          </a:p>
        </p:txBody>
      </p:sp>
    </p:spTree>
    <p:extLst>
      <p:ext uri="{BB962C8B-B14F-4D97-AF65-F5344CB8AC3E}">
        <p14:creationId xmlns:p14="http://schemas.microsoft.com/office/powerpoint/2010/main" val="23893966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GB"/>
          </a:p>
        </p:txBody>
      </p:sp>
      <p:sp>
        <p:nvSpPr>
          <p:cNvPr id="3" name="Table Placeholder 2"/>
          <p:cNvSpPr>
            <a:spLocks noGrp="1"/>
          </p:cNvSpPr>
          <p:nvPr>
            <p:ph type="tbl" idx="1"/>
          </p:nvPr>
        </p:nvSpPr>
        <p:spPr>
          <a:xfrm>
            <a:off x="457200" y="1600200"/>
            <a:ext cx="8229600" cy="4525963"/>
          </a:xfrm>
        </p:spPr>
        <p:txBody>
          <a:bodyPr/>
          <a:lstStyle/>
          <a:p>
            <a:pPr lvl="0"/>
            <a:endParaRPr lang="en-GB" noProof="0" dirty="0"/>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1401944D-833B-41C3-8EC0-C8439B81B663}" type="slidenum">
              <a:rPr lang="en-GB"/>
              <a:pPr>
                <a:defRPr/>
              </a:pPr>
              <a:t>‹#›</a:t>
            </a:fld>
            <a:endParaRPr lang="en-GB" dirty="0"/>
          </a:p>
        </p:txBody>
      </p:sp>
    </p:spTree>
    <p:extLst>
      <p:ext uri="{BB962C8B-B14F-4D97-AF65-F5344CB8AC3E}">
        <p14:creationId xmlns:p14="http://schemas.microsoft.com/office/powerpoint/2010/main" val="38418943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GB"/>
          </a:p>
        </p:txBody>
      </p:sp>
      <p:sp>
        <p:nvSpPr>
          <p:cNvPr id="3" name="ClipArt Placeholder 2"/>
          <p:cNvSpPr>
            <a:spLocks noGrp="1"/>
          </p:cNvSpPr>
          <p:nvPr>
            <p:ph type="clipArt" sz="half" idx="1"/>
          </p:nvPr>
        </p:nvSpPr>
        <p:spPr>
          <a:xfrm>
            <a:off x="457200" y="1600200"/>
            <a:ext cx="4038600" cy="4525963"/>
          </a:xfrm>
        </p:spPr>
        <p:txBody>
          <a:bodyPr/>
          <a:lstStyle/>
          <a:p>
            <a:pPr lvl="0"/>
            <a:endParaRPr lang="en-GB" noProof="0" dirty="0"/>
          </a:p>
        </p:txBody>
      </p:sp>
      <p:sp>
        <p:nvSpPr>
          <p:cNvPr id="4" name="Text Placeholder 3"/>
          <p:cNvSpPr>
            <a:spLocks noGrp="1"/>
          </p:cNvSpPr>
          <p:nvPr>
            <p:ph type="body"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GB"/>
          </a:p>
        </p:txBody>
      </p:sp>
      <p:sp>
        <p:nvSpPr>
          <p:cNvPr id="6" name="Rectangle 5"/>
          <p:cNvSpPr>
            <a:spLocks noGrp="1" noChangeArrowheads="1"/>
          </p:cNvSpPr>
          <p:nvPr>
            <p:ph type="ftr" sz="quarter" idx="11"/>
          </p:nvPr>
        </p:nvSpPr>
        <p:spPr>
          <a:ln/>
        </p:spPr>
        <p:txBody>
          <a:bodyPr/>
          <a:lstStyle>
            <a:lvl1pPr>
              <a:defRPr/>
            </a:lvl1pPr>
          </a:lstStyle>
          <a:p>
            <a:pPr>
              <a:defRPr/>
            </a:pP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FFFBBAE9-D0F0-4FDC-8663-ED899FBD888B}" type="slidenum">
              <a:rPr lang="en-GB"/>
              <a:pPr>
                <a:defRPr/>
              </a:pPr>
              <a:t>‹#›</a:t>
            </a:fld>
            <a:endParaRPr lang="en-GB" dirty="0"/>
          </a:p>
        </p:txBody>
      </p:sp>
    </p:spTree>
    <p:extLst>
      <p:ext uri="{BB962C8B-B14F-4D97-AF65-F5344CB8AC3E}">
        <p14:creationId xmlns:p14="http://schemas.microsoft.com/office/powerpoint/2010/main" val="28850582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GB"/>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lipArt Placeholder 3"/>
          <p:cNvSpPr>
            <a:spLocks noGrp="1"/>
          </p:cNvSpPr>
          <p:nvPr>
            <p:ph type="clipArt" sz="half" idx="2"/>
          </p:nvPr>
        </p:nvSpPr>
        <p:spPr>
          <a:xfrm>
            <a:off x="4648200" y="1600200"/>
            <a:ext cx="4038600" cy="4525963"/>
          </a:xfrm>
        </p:spPr>
        <p:txBody>
          <a:bodyPr/>
          <a:lstStyle/>
          <a:p>
            <a:pPr lvl="0"/>
            <a:endParaRPr lang="en-GB" noProof="0" dirty="0"/>
          </a:p>
        </p:txBody>
      </p:sp>
      <p:sp>
        <p:nvSpPr>
          <p:cNvPr id="5" name="Rectangle 4"/>
          <p:cNvSpPr>
            <a:spLocks noGrp="1" noChangeArrowheads="1"/>
          </p:cNvSpPr>
          <p:nvPr>
            <p:ph type="dt" sz="half" idx="10"/>
          </p:nvPr>
        </p:nvSpPr>
        <p:spPr>
          <a:ln/>
        </p:spPr>
        <p:txBody>
          <a:bodyPr/>
          <a:lstStyle>
            <a:lvl1pPr>
              <a:defRPr/>
            </a:lvl1pPr>
          </a:lstStyle>
          <a:p>
            <a:pPr>
              <a:defRPr/>
            </a:pPr>
            <a:endParaRPr lang="en-GB"/>
          </a:p>
        </p:txBody>
      </p:sp>
      <p:sp>
        <p:nvSpPr>
          <p:cNvPr id="6" name="Rectangle 5"/>
          <p:cNvSpPr>
            <a:spLocks noGrp="1" noChangeArrowheads="1"/>
          </p:cNvSpPr>
          <p:nvPr>
            <p:ph type="ftr" sz="quarter" idx="11"/>
          </p:nvPr>
        </p:nvSpPr>
        <p:spPr>
          <a:ln/>
        </p:spPr>
        <p:txBody>
          <a:bodyPr/>
          <a:lstStyle>
            <a:lvl1pPr>
              <a:defRPr/>
            </a:lvl1pPr>
          </a:lstStyle>
          <a:p>
            <a:pPr>
              <a:defRPr/>
            </a:pP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5DFDCEA3-A622-4623-92B5-CDB06929A1AE}" type="slidenum">
              <a:rPr lang="en-GB"/>
              <a:pPr>
                <a:defRPr/>
              </a:pPr>
              <a:t>‹#›</a:t>
            </a:fld>
            <a:endParaRPr lang="en-GB" dirty="0"/>
          </a:p>
        </p:txBody>
      </p:sp>
    </p:spTree>
    <p:extLst>
      <p:ext uri="{BB962C8B-B14F-4D97-AF65-F5344CB8AC3E}">
        <p14:creationId xmlns:p14="http://schemas.microsoft.com/office/powerpoint/2010/main" val="33014808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7620000" cy="1143000"/>
          </a:xfrm>
        </p:spPr>
        <p:txBody>
          <a:bodyPr/>
          <a:lstStyle/>
          <a:p>
            <a:r>
              <a:rPr lang="en-US" smtClean="0"/>
              <a:t>Click to edit Master title style</a:t>
            </a:r>
            <a:endParaRPr lang="en-GB"/>
          </a:p>
        </p:txBody>
      </p:sp>
      <p:sp>
        <p:nvSpPr>
          <p:cNvPr id="3" name="Text Placeholder 2"/>
          <p:cNvSpPr>
            <a:spLocks noGrp="1"/>
          </p:cNvSpPr>
          <p:nvPr>
            <p:ph type="body" sz="half" idx="1"/>
          </p:nvPr>
        </p:nvSpPr>
        <p:spPr>
          <a:xfrm>
            <a:off x="152400" y="1447800"/>
            <a:ext cx="42672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572000" y="1447800"/>
            <a:ext cx="42672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GB"/>
          </a:p>
        </p:txBody>
      </p:sp>
      <p:sp>
        <p:nvSpPr>
          <p:cNvPr id="6" name="Rectangle 5"/>
          <p:cNvSpPr>
            <a:spLocks noGrp="1" noChangeArrowheads="1"/>
          </p:cNvSpPr>
          <p:nvPr>
            <p:ph type="ftr" sz="quarter" idx="11"/>
          </p:nvPr>
        </p:nvSpPr>
        <p:spPr>
          <a:ln/>
        </p:spPr>
        <p:txBody>
          <a:bodyPr/>
          <a:lstStyle>
            <a:lvl1pPr>
              <a:defRPr/>
            </a:lvl1pPr>
          </a:lstStyle>
          <a:p>
            <a:pPr>
              <a:defRPr/>
            </a:pP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CCFF5220-99B2-40D7-BDD2-38854F15EBC1}" type="slidenum">
              <a:rPr lang="en-GB"/>
              <a:pPr>
                <a:defRPr/>
              </a:pPr>
              <a:t>‹#›</a:t>
            </a:fld>
            <a:endParaRPr lang="en-GB" dirty="0"/>
          </a:p>
        </p:txBody>
      </p:sp>
    </p:spTree>
    <p:extLst>
      <p:ext uri="{BB962C8B-B14F-4D97-AF65-F5344CB8AC3E}">
        <p14:creationId xmlns:p14="http://schemas.microsoft.com/office/powerpoint/2010/main" val="1207451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F32EA3CB-9B7A-44BB-950E-87C41429AF58}" type="slidenum">
              <a:rPr lang="en-GB"/>
              <a:pPr>
                <a:defRPr/>
              </a:pPr>
              <a:t>‹#›</a:t>
            </a:fld>
            <a:endParaRPr lang="en-GB" dirty="0"/>
          </a:p>
        </p:txBody>
      </p:sp>
    </p:spTree>
    <p:extLst>
      <p:ext uri="{BB962C8B-B14F-4D97-AF65-F5344CB8AC3E}">
        <p14:creationId xmlns:p14="http://schemas.microsoft.com/office/powerpoint/2010/main" val="267565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B13F4B6B-0B55-4A41-973B-F185E8607903}" type="slidenum">
              <a:rPr lang="en-GB"/>
              <a:pPr>
                <a:defRPr/>
              </a:pPr>
              <a:t>‹#›</a:t>
            </a:fld>
            <a:endParaRPr lang="en-GB" dirty="0"/>
          </a:p>
        </p:txBody>
      </p:sp>
    </p:spTree>
    <p:extLst>
      <p:ext uri="{BB962C8B-B14F-4D97-AF65-F5344CB8AC3E}">
        <p14:creationId xmlns:p14="http://schemas.microsoft.com/office/powerpoint/2010/main" val="1745197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GB"/>
          </a:p>
        </p:txBody>
      </p:sp>
      <p:sp>
        <p:nvSpPr>
          <p:cNvPr id="6" name="Rectangle 5"/>
          <p:cNvSpPr>
            <a:spLocks noGrp="1" noChangeArrowheads="1"/>
          </p:cNvSpPr>
          <p:nvPr>
            <p:ph type="ftr" sz="quarter" idx="11"/>
          </p:nvPr>
        </p:nvSpPr>
        <p:spPr>
          <a:ln/>
        </p:spPr>
        <p:txBody>
          <a:bodyPr/>
          <a:lstStyle>
            <a:lvl1pPr>
              <a:defRPr/>
            </a:lvl1pPr>
          </a:lstStyle>
          <a:p>
            <a:pPr>
              <a:defRPr/>
            </a:pP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B25ED722-AA97-4F40-86E2-C42716FAF3D9}" type="slidenum">
              <a:rPr lang="en-GB"/>
              <a:pPr>
                <a:defRPr/>
              </a:pPr>
              <a:t>‹#›</a:t>
            </a:fld>
            <a:endParaRPr lang="en-GB" dirty="0"/>
          </a:p>
        </p:txBody>
      </p:sp>
    </p:spTree>
    <p:extLst>
      <p:ext uri="{BB962C8B-B14F-4D97-AF65-F5344CB8AC3E}">
        <p14:creationId xmlns:p14="http://schemas.microsoft.com/office/powerpoint/2010/main" val="2361907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GB"/>
          </a:p>
        </p:txBody>
      </p:sp>
      <p:sp>
        <p:nvSpPr>
          <p:cNvPr id="8" name="Rectangle 5"/>
          <p:cNvSpPr>
            <a:spLocks noGrp="1" noChangeArrowheads="1"/>
          </p:cNvSpPr>
          <p:nvPr>
            <p:ph type="ftr" sz="quarter" idx="11"/>
          </p:nvPr>
        </p:nvSpPr>
        <p:spPr>
          <a:ln/>
        </p:spPr>
        <p:txBody>
          <a:bodyPr/>
          <a:lstStyle>
            <a:lvl1pPr>
              <a:defRPr/>
            </a:lvl1pPr>
          </a:lstStyle>
          <a:p>
            <a:pPr>
              <a:defRPr/>
            </a:pPr>
            <a:endParaRPr lang="en-GB"/>
          </a:p>
        </p:txBody>
      </p:sp>
      <p:sp>
        <p:nvSpPr>
          <p:cNvPr id="9" name="Rectangle 6"/>
          <p:cNvSpPr>
            <a:spLocks noGrp="1" noChangeArrowheads="1"/>
          </p:cNvSpPr>
          <p:nvPr>
            <p:ph type="sldNum" sz="quarter" idx="12"/>
          </p:nvPr>
        </p:nvSpPr>
        <p:spPr>
          <a:ln/>
        </p:spPr>
        <p:txBody>
          <a:bodyPr/>
          <a:lstStyle>
            <a:lvl1pPr>
              <a:defRPr/>
            </a:lvl1pPr>
          </a:lstStyle>
          <a:p>
            <a:pPr>
              <a:defRPr/>
            </a:pPr>
            <a:fld id="{31D1CBAF-CB5A-4E01-9301-946C578C890F}" type="slidenum">
              <a:rPr lang="en-GB"/>
              <a:pPr>
                <a:defRPr/>
              </a:pPr>
              <a:t>‹#›</a:t>
            </a:fld>
            <a:endParaRPr lang="en-GB" dirty="0"/>
          </a:p>
        </p:txBody>
      </p:sp>
    </p:spTree>
    <p:extLst>
      <p:ext uri="{BB962C8B-B14F-4D97-AF65-F5344CB8AC3E}">
        <p14:creationId xmlns:p14="http://schemas.microsoft.com/office/powerpoint/2010/main" val="3327725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GB"/>
          </a:p>
        </p:txBody>
      </p:sp>
      <p:sp>
        <p:nvSpPr>
          <p:cNvPr id="4" name="Rectangle 5"/>
          <p:cNvSpPr>
            <a:spLocks noGrp="1" noChangeArrowheads="1"/>
          </p:cNvSpPr>
          <p:nvPr>
            <p:ph type="ftr" sz="quarter" idx="11"/>
          </p:nvPr>
        </p:nvSpPr>
        <p:spPr>
          <a:ln/>
        </p:spPr>
        <p:txBody>
          <a:bodyPr/>
          <a:lstStyle>
            <a:lvl1pPr>
              <a:defRPr/>
            </a:lvl1pPr>
          </a:lstStyle>
          <a:p>
            <a:pPr>
              <a:defRPr/>
            </a:pPr>
            <a:endParaRPr lang="en-GB"/>
          </a:p>
        </p:txBody>
      </p:sp>
      <p:sp>
        <p:nvSpPr>
          <p:cNvPr id="5" name="Rectangle 6"/>
          <p:cNvSpPr>
            <a:spLocks noGrp="1" noChangeArrowheads="1"/>
          </p:cNvSpPr>
          <p:nvPr>
            <p:ph type="sldNum" sz="quarter" idx="12"/>
          </p:nvPr>
        </p:nvSpPr>
        <p:spPr>
          <a:ln/>
        </p:spPr>
        <p:txBody>
          <a:bodyPr/>
          <a:lstStyle>
            <a:lvl1pPr>
              <a:defRPr/>
            </a:lvl1pPr>
          </a:lstStyle>
          <a:p>
            <a:pPr>
              <a:defRPr/>
            </a:pPr>
            <a:fld id="{0F770C25-D730-4009-A204-D085F652A7DF}" type="slidenum">
              <a:rPr lang="en-GB"/>
              <a:pPr>
                <a:defRPr/>
              </a:pPr>
              <a:t>‹#›</a:t>
            </a:fld>
            <a:endParaRPr lang="en-GB" dirty="0"/>
          </a:p>
        </p:txBody>
      </p:sp>
    </p:spTree>
    <p:extLst>
      <p:ext uri="{BB962C8B-B14F-4D97-AF65-F5344CB8AC3E}">
        <p14:creationId xmlns:p14="http://schemas.microsoft.com/office/powerpoint/2010/main" val="717528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GB"/>
          </a:p>
        </p:txBody>
      </p:sp>
      <p:sp>
        <p:nvSpPr>
          <p:cNvPr id="3" name="Rectangle 5"/>
          <p:cNvSpPr>
            <a:spLocks noGrp="1" noChangeArrowheads="1"/>
          </p:cNvSpPr>
          <p:nvPr>
            <p:ph type="ftr" sz="quarter" idx="11"/>
          </p:nvPr>
        </p:nvSpPr>
        <p:spPr>
          <a:ln/>
        </p:spPr>
        <p:txBody>
          <a:bodyPr/>
          <a:lstStyle>
            <a:lvl1pPr>
              <a:defRPr/>
            </a:lvl1pPr>
          </a:lstStyle>
          <a:p>
            <a:pPr>
              <a:defRPr/>
            </a:pPr>
            <a:endParaRPr lang="en-GB"/>
          </a:p>
        </p:txBody>
      </p:sp>
      <p:sp>
        <p:nvSpPr>
          <p:cNvPr id="4" name="Rectangle 6"/>
          <p:cNvSpPr>
            <a:spLocks noGrp="1" noChangeArrowheads="1"/>
          </p:cNvSpPr>
          <p:nvPr>
            <p:ph type="sldNum" sz="quarter" idx="12"/>
          </p:nvPr>
        </p:nvSpPr>
        <p:spPr>
          <a:ln/>
        </p:spPr>
        <p:txBody>
          <a:bodyPr/>
          <a:lstStyle>
            <a:lvl1pPr>
              <a:defRPr/>
            </a:lvl1pPr>
          </a:lstStyle>
          <a:p>
            <a:pPr>
              <a:defRPr/>
            </a:pPr>
            <a:fld id="{7828B9BA-CDB6-4869-8C20-AABEC8C5E129}" type="slidenum">
              <a:rPr lang="en-GB"/>
              <a:pPr>
                <a:defRPr/>
              </a:pPr>
              <a:t>‹#›</a:t>
            </a:fld>
            <a:endParaRPr lang="en-GB" dirty="0"/>
          </a:p>
        </p:txBody>
      </p:sp>
    </p:spTree>
    <p:extLst>
      <p:ext uri="{BB962C8B-B14F-4D97-AF65-F5344CB8AC3E}">
        <p14:creationId xmlns:p14="http://schemas.microsoft.com/office/powerpoint/2010/main" val="3640460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p>
        </p:txBody>
      </p:sp>
      <p:sp>
        <p:nvSpPr>
          <p:cNvPr id="6" name="Rectangle 5"/>
          <p:cNvSpPr>
            <a:spLocks noGrp="1" noChangeArrowheads="1"/>
          </p:cNvSpPr>
          <p:nvPr>
            <p:ph type="ftr" sz="quarter" idx="11"/>
          </p:nvPr>
        </p:nvSpPr>
        <p:spPr>
          <a:ln/>
        </p:spPr>
        <p:txBody>
          <a:bodyPr/>
          <a:lstStyle>
            <a:lvl1pPr>
              <a:defRPr/>
            </a:lvl1pPr>
          </a:lstStyle>
          <a:p>
            <a:pPr>
              <a:defRPr/>
            </a:pP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92C37539-2591-4F8A-A078-7C8CA1B4627D}" type="slidenum">
              <a:rPr lang="en-GB"/>
              <a:pPr>
                <a:defRPr/>
              </a:pPr>
              <a:t>‹#›</a:t>
            </a:fld>
            <a:endParaRPr lang="en-GB" dirty="0"/>
          </a:p>
        </p:txBody>
      </p:sp>
    </p:spTree>
    <p:extLst>
      <p:ext uri="{BB962C8B-B14F-4D97-AF65-F5344CB8AC3E}">
        <p14:creationId xmlns:p14="http://schemas.microsoft.com/office/powerpoint/2010/main" val="2446374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p>
        </p:txBody>
      </p:sp>
      <p:sp>
        <p:nvSpPr>
          <p:cNvPr id="6" name="Rectangle 5"/>
          <p:cNvSpPr>
            <a:spLocks noGrp="1" noChangeArrowheads="1"/>
          </p:cNvSpPr>
          <p:nvPr>
            <p:ph type="ftr" sz="quarter" idx="11"/>
          </p:nvPr>
        </p:nvSpPr>
        <p:spPr>
          <a:ln/>
        </p:spPr>
        <p:txBody>
          <a:bodyPr/>
          <a:lstStyle>
            <a:lvl1pPr>
              <a:defRPr/>
            </a:lvl1pPr>
          </a:lstStyle>
          <a:p>
            <a:pPr>
              <a:defRPr/>
            </a:pP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BA79095E-3ACF-46C8-976E-6EA3E86E20C2}" type="slidenum">
              <a:rPr lang="en-GB"/>
              <a:pPr>
                <a:defRPr/>
              </a:pPr>
              <a:t>‹#›</a:t>
            </a:fld>
            <a:endParaRPr lang="en-GB" dirty="0"/>
          </a:p>
        </p:txBody>
      </p:sp>
    </p:spTree>
    <p:extLst>
      <p:ext uri="{BB962C8B-B14F-4D97-AF65-F5344CB8AC3E}">
        <p14:creationId xmlns:p14="http://schemas.microsoft.com/office/powerpoint/2010/main" val="3635882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7" descr="lecture_BG_brighte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9525"/>
            <a:ext cx="9070975" cy="684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152400" y="76200"/>
            <a:ext cx="7620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smtClean="0"/>
              <a:t>Click to edit Master title style</a:t>
            </a:r>
          </a:p>
        </p:txBody>
      </p:sp>
      <p:sp>
        <p:nvSpPr>
          <p:cNvPr id="1028" name="Rectangle 3"/>
          <p:cNvSpPr>
            <a:spLocks noGrp="1" noChangeArrowheads="1"/>
          </p:cNvSpPr>
          <p:nvPr>
            <p:ph type="body" idx="1"/>
          </p:nvPr>
        </p:nvSpPr>
        <p:spPr bwMode="auto">
          <a:xfrm>
            <a:off x="152400" y="1447800"/>
            <a:ext cx="86868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smtClean="0"/>
              <a:t>Click to edit Master text styles</a:t>
            </a:r>
          </a:p>
          <a:p>
            <a:pPr lvl="1"/>
            <a:r>
              <a:rPr lang="en-GB" altLang="en-US" smtClean="0"/>
              <a:t>Second level</a:t>
            </a:r>
          </a:p>
          <a:p>
            <a:pPr lvl="2"/>
            <a:r>
              <a:rPr lang="en-GB" altLang="en-US" smtClean="0"/>
              <a:t>Third level</a:t>
            </a:r>
          </a:p>
          <a:p>
            <a:pPr lvl="3"/>
            <a:r>
              <a:rPr lang="en-GB" altLang="en-US" smtClean="0"/>
              <a:t>Fourth level</a:t>
            </a:r>
          </a:p>
          <a:p>
            <a:pPr lvl="4"/>
            <a:r>
              <a:rPr lang="en-GB" altLang="en-US" smtClean="0"/>
              <a:t>Fifth level</a:t>
            </a:r>
          </a:p>
        </p:txBody>
      </p:sp>
      <p:sp>
        <p:nvSpPr>
          <p:cNvPr id="2"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fontAlgn="auto">
              <a:spcBef>
                <a:spcPts val="0"/>
              </a:spcBef>
              <a:spcAft>
                <a:spcPts val="0"/>
              </a:spcAft>
              <a:defRPr sz="1400">
                <a:latin typeface="Arial" pitchFamily="34" charset="0"/>
                <a:cs typeface="+mn-cs"/>
              </a:defRPr>
            </a:lvl1pPr>
          </a:lstStyle>
          <a:p>
            <a:pPr>
              <a:defRPr/>
            </a:pPr>
            <a:endParaRPr lang="en-GB"/>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fontAlgn="auto">
              <a:spcBef>
                <a:spcPts val="0"/>
              </a:spcBef>
              <a:spcAft>
                <a:spcPts val="0"/>
              </a:spcAft>
              <a:defRPr sz="1400">
                <a:latin typeface="Arial" pitchFamily="34" charset="0"/>
                <a:cs typeface="+mn-cs"/>
              </a:defRPr>
            </a:lvl1pPr>
          </a:lstStyle>
          <a:p>
            <a:pPr>
              <a:defRPr/>
            </a:pPr>
            <a:endParaRPr lang="en-GB"/>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fontAlgn="auto">
              <a:spcBef>
                <a:spcPts val="0"/>
              </a:spcBef>
              <a:spcAft>
                <a:spcPts val="0"/>
              </a:spcAft>
              <a:defRPr sz="1400">
                <a:latin typeface="Arial" pitchFamily="34" charset="0"/>
                <a:cs typeface="+mn-cs"/>
              </a:defRPr>
            </a:lvl1pPr>
          </a:lstStyle>
          <a:p>
            <a:pPr>
              <a:defRPr/>
            </a:pPr>
            <a:fld id="{D3C97C8E-9634-4C0C-827F-D7294A11B240}" type="slidenum">
              <a:rPr lang="en-GB"/>
              <a:pPr>
                <a:defRPr/>
              </a:pPr>
              <a:t>‹#›</a:t>
            </a:fld>
            <a:endParaRPr lang="en-GB"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algn="l" rtl="0" eaLnBrk="0" fontAlgn="base" hangingPunct="0">
        <a:spcBef>
          <a:spcPct val="0"/>
        </a:spcBef>
        <a:spcAft>
          <a:spcPct val="0"/>
        </a:spcAft>
        <a:defRPr sz="3600">
          <a:solidFill>
            <a:schemeClr val="tx2"/>
          </a:solidFill>
          <a:latin typeface="Tahoma" pitchFamily="34" charset="0"/>
          <a:ea typeface="+mj-ea"/>
          <a:cs typeface="+mj-cs"/>
        </a:defRPr>
      </a:lvl1pPr>
      <a:lvl2pPr algn="l" rtl="0" eaLnBrk="0" fontAlgn="base" hangingPunct="0">
        <a:spcBef>
          <a:spcPct val="0"/>
        </a:spcBef>
        <a:spcAft>
          <a:spcPct val="0"/>
        </a:spcAft>
        <a:defRPr sz="3600">
          <a:solidFill>
            <a:schemeClr val="tx2"/>
          </a:solidFill>
          <a:latin typeface="Tahoma" pitchFamily="34" charset="0"/>
        </a:defRPr>
      </a:lvl2pPr>
      <a:lvl3pPr algn="l" rtl="0" eaLnBrk="0" fontAlgn="base" hangingPunct="0">
        <a:spcBef>
          <a:spcPct val="0"/>
        </a:spcBef>
        <a:spcAft>
          <a:spcPct val="0"/>
        </a:spcAft>
        <a:defRPr sz="3600">
          <a:solidFill>
            <a:schemeClr val="tx2"/>
          </a:solidFill>
          <a:latin typeface="Tahoma" pitchFamily="34" charset="0"/>
        </a:defRPr>
      </a:lvl3pPr>
      <a:lvl4pPr algn="l" rtl="0" eaLnBrk="0" fontAlgn="base" hangingPunct="0">
        <a:spcBef>
          <a:spcPct val="0"/>
        </a:spcBef>
        <a:spcAft>
          <a:spcPct val="0"/>
        </a:spcAft>
        <a:defRPr sz="3600">
          <a:solidFill>
            <a:schemeClr val="tx2"/>
          </a:solidFill>
          <a:latin typeface="Tahoma" pitchFamily="34" charset="0"/>
        </a:defRPr>
      </a:lvl4pPr>
      <a:lvl5pPr algn="l" rtl="0" eaLnBrk="0" fontAlgn="base" hangingPunct="0">
        <a:spcBef>
          <a:spcPct val="0"/>
        </a:spcBef>
        <a:spcAft>
          <a:spcPct val="0"/>
        </a:spcAft>
        <a:defRPr sz="3600">
          <a:solidFill>
            <a:schemeClr val="tx2"/>
          </a:solidFill>
          <a:latin typeface="Tahoma"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2800">
          <a:solidFill>
            <a:schemeClr val="tx1"/>
          </a:solidFill>
          <a:latin typeface="Tahoma" pitchFamily="34" charset="0"/>
          <a:ea typeface="+mn-ea"/>
          <a:cs typeface="+mn-cs"/>
        </a:defRPr>
      </a:lvl1pPr>
      <a:lvl2pPr marL="742950" indent="-285750" algn="l" rtl="0" eaLnBrk="0" fontAlgn="base" hangingPunct="0">
        <a:spcBef>
          <a:spcPct val="20000"/>
        </a:spcBef>
        <a:spcAft>
          <a:spcPct val="0"/>
        </a:spcAft>
        <a:buChar char="–"/>
        <a:defRPr sz="2800">
          <a:solidFill>
            <a:schemeClr val="tx1"/>
          </a:solidFill>
          <a:latin typeface="Tahoma" pitchFamily="34" charset="0"/>
        </a:defRPr>
      </a:lvl2pPr>
      <a:lvl3pPr marL="1143000" indent="-228600" algn="l" rtl="0" eaLnBrk="0" fontAlgn="base" hangingPunct="0">
        <a:spcBef>
          <a:spcPct val="20000"/>
        </a:spcBef>
        <a:spcAft>
          <a:spcPct val="0"/>
        </a:spcAft>
        <a:buChar char="•"/>
        <a:defRPr sz="2400">
          <a:solidFill>
            <a:schemeClr val="tx1"/>
          </a:solidFill>
          <a:latin typeface="Tahoma" pitchFamily="34" charset="0"/>
        </a:defRPr>
      </a:lvl3pPr>
      <a:lvl4pPr marL="1600200" indent="-228600" algn="l" rtl="0" eaLnBrk="0" fontAlgn="base" hangingPunct="0">
        <a:spcBef>
          <a:spcPct val="20000"/>
        </a:spcBef>
        <a:spcAft>
          <a:spcPct val="0"/>
        </a:spcAft>
        <a:buChar char="–"/>
        <a:defRPr sz="2000">
          <a:solidFill>
            <a:schemeClr val="tx1"/>
          </a:solidFill>
          <a:latin typeface="Tahoma" pitchFamily="34" charset="0"/>
        </a:defRPr>
      </a:lvl4pPr>
      <a:lvl5pPr marL="2057400" indent="-228600" algn="l" rtl="0" eaLnBrk="0" fontAlgn="base" hangingPunct="0">
        <a:spcBef>
          <a:spcPct val="20000"/>
        </a:spcBef>
        <a:spcAft>
          <a:spcPct val="0"/>
        </a:spcAft>
        <a:buChar char="»"/>
        <a:defRPr sz="2000">
          <a:solidFill>
            <a:schemeClr val="tx1"/>
          </a:solidFill>
          <a:latin typeface="Tahom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2.png"/></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www.cplusplus.com/doc/tutorial/" TargetMode="External"/><Relationship Id="rId2" Type="http://schemas.openxmlformats.org/officeDocument/2006/relationships/hyperlink" Target="http://www.cprogramming.com/tutorial/c++-tutorial.html" TargetMode="External"/><Relationship Id="rId1" Type="http://schemas.openxmlformats.org/officeDocument/2006/relationships/slideLayout" Target="../slideLayouts/slideLayout2.xml"/><Relationship Id="rId4" Type="http://schemas.openxmlformats.org/officeDocument/2006/relationships/hyperlink" Target="http://www.learncpp.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p:txBody>
          <a:bodyPr/>
          <a:lstStyle/>
          <a:p>
            <a:pPr algn="ctr"/>
            <a:r>
              <a:rPr lang="en-GB" altLang="en-US" dirty="0" smtClean="0"/>
              <a:t>CMP203 Graphics Programming</a:t>
            </a:r>
          </a:p>
        </p:txBody>
      </p:sp>
      <p:sp>
        <p:nvSpPr>
          <p:cNvPr id="2051" name="Subtitle 2"/>
          <p:cNvSpPr>
            <a:spLocks noGrp="1"/>
          </p:cNvSpPr>
          <p:nvPr>
            <p:ph type="subTitle" idx="1"/>
          </p:nvPr>
        </p:nvSpPr>
        <p:spPr/>
        <p:txBody>
          <a:bodyPr/>
          <a:lstStyle/>
          <a:p>
            <a:r>
              <a:rPr lang="en-GB" altLang="en-US" dirty="0" smtClean="0"/>
              <a:t>Transforms and Hierarchical Modelling</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GB" altLang="en-US" smtClean="0"/>
              <a:t>Scale</a:t>
            </a:r>
          </a:p>
        </p:txBody>
      </p:sp>
      <p:sp>
        <p:nvSpPr>
          <p:cNvPr id="11267" name="Content Placeholder 2"/>
          <p:cNvSpPr>
            <a:spLocks noGrp="1"/>
          </p:cNvSpPr>
          <p:nvPr>
            <p:ph idx="1"/>
          </p:nvPr>
        </p:nvSpPr>
        <p:spPr/>
        <p:txBody>
          <a:bodyPr/>
          <a:lstStyle/>
          <a:p>
            <a:pPr eaLnBrk="1" hangingPunct="1"/>
            <a:r>
              <a:rPr lang="en-GB" altLang="en-US" smtClean="0"/>
              <a:t>glScalef(x, y, z);</a:t>
            </a:r>
          </a:p>
          <a:p>
            <a:pPr eaLnBrk="1" hangingPunct="1"/>
            <a:r>
              <a:rPr lang="en-GB" altLang="en-US" smtClean="0"/>
              <a:t>glScalef(2, 2, 2);</a:t>
            </a:r>
          </a:p>
          <a:p>
            <a:pPr eaLnBrk="1" hangingPunct="1"/>
            <a:r>
              <a:rPr lang="en-GB" altLang="en-US" smtClean="0"/>
              <a:t>Scales the object some amount in each axis</a:t>
            </a:r>
          </a:p>
        </p:txBody>
      </p:sp>
      <p:pic>
        <p:nvPicPr>
          <p:cNvPr id="1126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3276600"/>
            <a:ext cx="4114800" cy="321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438" y="3284538"/>
            <a:ext cx="4114800" cy="321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GB" altLang="en-US" smtClean="0"/>
              <a:t>How does that look in code?</a:t>
            </a:r>
          </a:p>
        </p:txBody>
      </p:sp>
      <p:sp>
        <p:nvSpPr>
          <p:cNvPr id="86019" name="Rectangle 3"/>
          <p:cNvSpPr>
            <a:spLocks noGrp="1" noChangeArrowheads="1"/>
          </p:cNvSpPr>
          <p:nvPr>
            <p:ph idx="1"/>
          </p:nvPr>
        </p:nvSpPr>
        <p:spPr/>
        <p:txBody>
          <a:bodyPr>
            <a:normAutofit fontScale="70000" lnSpcReduction="20000"/>
          </a:bodyPr>
          <a:lstStyle/>
          <a:p>
            <a:pPr marL="722376" lvl="1" indent="-274320" algn="just" eaLnBrk="1" fontAlgn="auto" hangingPunct="1">
              <a:lnSpc>
                <a:spcPct val="120000"/>
              </a:lnSpc>
              <a:spcAft>
                <a:spcPts val="0"/>
              </a:spcAft>
              <a:buClr>
                <a:schemeClr val="tx1"/>
              </a:buClr>
              <a:buFontTx/>
              <a:buNone/>
              <a:defRPr/>
            </a:pPr>
            <a:r>
              <a:rPr lang="en-GB" sz="2400" dirty="0" err="1" smtClean="0">
                <a:cs typeface="Tahoma" charset="0"/>
              </a:rPr>
              <a:t>glLoadIdentity</a:t>
            </a:r>
            <a:r>
              <a:rPr lang="en-GB" sz="2400" dirty="0" smtClean="0">
                <a:cs typeface="Tahoma" charset="0"/>
              </a:rPr>
              <a:t>();		</a:t>
            </a:r>
            <a:r>
              <a:rPr lang="en-GB" sz="2400" dirty="0" smtClean="0">
                <a:solidFill>
                  <a:srgbClr val="00B050"/>
                </a:solidFill>
                <a:cs typeface="Tahoma" charset="0"/>
              </a:rPr>
              <a:t>// load Identity Matrix</a:t>
            </a:r>
            <a:r>
              <a:rPr lang="en-GB" sz="2400" dirty="0" smtClean="0">
                <a:cs typeface="Tahoma" charset="0"/>
              </a:rPr>
              <a:t> </a:t>
            </a:r>
            <a:endParaRPr lang="en-GB" sz="2400" dirty="0" smtClean="0">
              <a:cs typeface="Times New Roman" pitchFamily="18" charset="0"/>
            </a:endParaRPr>
          </a:p>
          <a:p>
            <a:pPr marL="722376" lvl="1" indent="-274320" algn="just" eaLnBrk="1" fontAlgn="auto" hangingPunct="1">
              <a:lnSpc>
                <a:spcPct val="120000"/>
              </a:lnSpc>
              <a:spcAft>
                <a:spcPts val="0"/>
              </a:spcAft>
              <a:buClr>
                <a:schemeClr val="tx1"/>
              </a:buClr>
              <a:buFontTx/>
              <a:buNone/>
              <a:defRPr/>
            </a:pPr>
            <a:r>
              <a:rPr lang="en-GB" sz="2400" dirty="0" err="1" smtClean="0">
                <a:cs typeface="Tahoma" charset="0"/>
              </a:rPr>
              <a:t>gluLookAt</a:t>
            </a:r>
            <a:r>
              <a:rPr lang="en-GB" sz="2400" dirty="0" smtClean="0">
                <a:cs typeface="Tahoma" charset="0"/>
              </a:rPr>
              <a:t>(0, 0, 6,     0, 0, 0,     0, 1, 0); </a:t>
            </a:r>
          </a:p>
          <a:p>
            <a:pPr marL="722376" lvl="1" indent="-274320" algn="just" eaLnBrk="1" fontAlgn="auto" hangingPunct="1">
              <a:lnSpc>
                <a:spcPct val="120000"/>
              </a:lnSpc>
              <a:spcAft>
                <a:spcPts val="0"/>
              </a:spcAft>
              <a:buClr>
                <a:schemeClr val="tx1"/>
              </a:buClr>
              <a:buFontTx/>
              <a:buNone/>
              <a:defRPr/>
            </a:pPr>
            <a:r>
              <a:rPr lang="en-GB" sz="2400" dirty="0" smtClean="0">
                <a:cs typeface="Tahoma" charset="0"/>
              </a:rPr>
              <a:t>		</a:t>
            </a:r>
          </a:p>
          <a:p>
            <a:pPr marL="722376" lvl="1" indent="-274320" algn="just" eaLnBrk="1" fontAlgn="auto" hangingPunct="1">
              <a:lnSpc>
                <a:spcPct val="120000"/>
              </a:lnSpc>
              <a:spcAft>
                <a:spcPts val="0"/>
              </a:spcAft>
              <a:buClr>
                <a:schemeClr val="tx1"/>
              </a:buClr>
              <a:buFontTx/>
              <a:buNone/>
              <a:defRPr/>
            </a:pPr>
            <a:r>
              <a:rPr lang="en-GB" sz="2400" dirty="0">
                <a:cs typeface="Tahoma" charset="0"/>
              </a:rPr>
              <a:t>r</a:t>
            </a:r>
            <a:r>
              <a:rPr lang="en-GB" sz="2400" dirty="0" smtClean="0">
                <a:cs typeface="Tahoma" charset="0"/>
              </a:rPr>
              <a:t>otation += speed * </a:t>
            </a:r>
            <a:r>
              <a:rPr lang="en-GB" sz="2400" dirty="0" err="1" smtClean="0">
                <a:cs typeface="Tahoma" charset="0"/>
              </a:rPr>
              <a:t>dt</a:t>
            </a:r>
            <a:r>
              <a:rPr lang="en-GB" sz="2400" dirty="0" smtClean="0">
                <a:cs typeface="Tahoma" charset="0"/>
              </a:rPr>
              <a:t>;		</a:t>
            </a:r>
            <a:r>
              <a:rPr lang="en-GB" sz="2400" dirty="0" smtClean="0">
                <a:solidFill>
                  <a:srgbClr val="00B050"/>
                </a:solidFill>
                <a:cs typeface="Tahoma" charset="0"/>
              </a:rPr>
              <a:t>// should really be done in update();</a:t>
            </a:r>
          </a:p>
          <a:p>
            <a:pPr marL="722376" lvl="1" indent="-274320" algn="just" eaLnBrk="1" fontAlgn="auto" hangingPunct="1">
              <a:lnSpc>
                <a:spcPct val="120000"/>
              </a:lnSpc>
              <a:spcAft>
                <a:spcPts val="0"/>
              </a:spcAft>
              <a:buClr>
                <a:schemeClr val="tx1"/>
              </a:buClr>
              <a:buFontTx/>
              <a:buNone/>
              <a:defRPr/>
            </a:pPr>
            <a:endParaRPr lang="en-GB" sz="2400" dirty="0" smtClean="0">
              <a:cs typeface="Times New Roman" pitchFamily="18" charset="0"/>
            </a:endParaRPr>
          </a:p>
          <a:p>
            <a:pPr marL="722376" lvl="1" indent="-274320" algn="just" eaLnBrk="1" fontAlgn="auto" hangingPunct="1">
              <a:lnSpc>
                <a:spcPct val="120000"/>
              </a:lnSpc>
              <a:spcAft>
                <a:spcPts val="0"/>
              </a:spcAft>
              <a:buClr>
                <a:schemeClr val="tx1"/>
              </a:buClr>
              <a:buFontTx/>
              <a:buNone/>
              <a:defRPr/>
            </a:pPr>
            <a:r>
              <a:rPr lang="en-GB" sz="2400" dirty="0" err="1" smtClean="0">
                <a:cs typeface="Tahoma" charset="0"/>
              </a:rPr>
              <a:t>glRotatef</a:t>
            </a:r>
            <a:r>
              <a:rPr lang="en-GB" sz="2400" dirty="0" smtClean="0">
                <a:cs typeface="Tahoma" charset="0"/>
              </a:rPr>
              <a:t>(rotation, 0 ,1 , 0);		</a:t>
            </a:r>
            <a:r>
              <a:rPr lang="en-GB" sz="2400" dirty="0" smtClean="0">
                <a:solidFill>
                  <a:srgbClr val="00B050"/>
                </a:solidFill>
                <a:cs typeface="Tahoma" charset="0"/>
              </a:rPr>
              <a:t>// must be done before drawing</a:t>
            </a:r>
            <a:endParaRPr lang="en-GB" sz="2400" dirty="0" smtClean="0">
              <a:solidFill>
                <a:srgbClr val="00B050"/>
              </a:solidFill>
              <a:cs typeface="Times New Roman" pitchFamily="18" charset="0"/>
            </a:endParaRPr>
          </a:p>
          <a:p>
            <a:pPr marL="722376" lvl="1" indent="-274320" algn="just" eaLnBrk="1" fontAlgn="auto" hangingPunct="1">
              <a:lnSpc>
                <a:spcPct val="120000"/>
              </a:lnSpc>
              <a:spcAft>
                <a:spcPts val="0"/>
              </a:spcAft>
              <a:buClr>
                <a:schemeClr val="tx1"/>
              </a:buClr>
              <a:buFontTx/>
              <a:buNone/>
              <a:defRPr/>
            </a:pPr>
            <a:endParaRPr lang="en-GB" sz="2400" dirty="0" smtClean="0">
              <a:cs typeface="Times New Roman" pitchFamily="18" charset="0"/>
            </a:endParaRPr>
          </a:p>
          <a:p>
            <a:pPr marL="722376" lvl="1" indent="-274320" algn="just" eaLnBrk="1" fontAlgn="auto" hangingPunct="1">
              <a:lnSpc>
                <a:spcPct val="120000"/>
              </a:lnSpc>
              <a:spcAft>
                <a:spcPts val="0"/>
              </a:spcAft>
              <a:buClr>
                <a:schemeClr val="tx1"/>
              </a:buClr>
              <a:buFontTx/>
              <a:buNone/>
              <a:defRPr/>
            </a:pPr>
            <a:r>
              <a:rPr lang="en-GB" sz="2400" dirty="0" err="1" smtClean="0">
                <a:cs typeface="Tahoma" charset="0"/>
              </a:rPr>
              <a:t>glBegin</a:t>
            </a:r>
            <a:r>
              <a:rPr lang="en-GB" sz="2400" dirty="0" smtClean="0">
                <a:cs typeface="Tahoma" charset="0"/>
              </a:rPr>
              <a:t> (GL_TRIANGLES);	</a:t>
            </a:r>
            <a:r>
              <a:rPr lang="en-GB" sz="2400" dirty="0" smtClean="0">
                <a:solidFill>
                  <a:srgbClr val="00B050"/>
                </a:solidFill>
                <a:cs typeface="Tahoma" charset="0"/>
              </a:rPr>
              <a:t>//Begin drawing state</a:t>
            </a:r>
            <a:endParaRPr lang="en-GB" sz="2400" dirty="0" smtClean="0">
              <a:solidFill>
                <a:srgbClr val="00B050"/>
              </a:solidFill>
              <a:cs typeface="Times New Roman" pitchFamily="18" charset="0"/>
            </a:endParaRPr>
          </a:p>
          <a:p>
            <a:pPr marL="722376" lvl="1" indent="-274320" algn="just" eaLnBrk="1" fontAlgn="auto" hangingPunct="1">
              <a:lnSpc>
                <a:spcPct val="120000"/>
              </a:lnSpc>
              <a:spcAft>
                <a:spcPts val="0"/>
              </a:spcAft>
              <a:buClr>
                <a:schemeClr val="tx1"/>
              </a:buClr>
              <a:buFontTx/>
              <a:buNone/>
              <a:defRPr/>
            </a:pPr>
            <a:endParaRPr lang="en-GB" sz="2400" dirty="0" smtClean="0">
              <a:cs typeface="Times New Roman" pitchFamily="18" charset="0"/>
            </a:endParaRPr>
          </a:p>
          <a:p>
            <a:pPr marL="722376" lvl="1" indent="-274320" algn="just" eaLnBrk="1" fontAlgn="auto" hangingPunct="1">
              <a:lnSpc>
                <a:spcPct val="120000"/>
              </a:lnSpc>
              <a:spcAft>
                <a:spcPts val="0"/>
              </a:spcAft>
              <a:buClr>
                <a:schemeClr val="tx1"/>
              </a:buClr>
              <a:buFontTx/>
              <a:buNone/>
              <a:defRPr/>
            </a:pPr>
            <a:r>
              <a:rPr lang="en-GB" sz="2400" dirty="0" smtClean="0">
                <a:cs typeface="Tahoma" charset="0"/>
              </a:rPr>
              <a:t>	glVertex3f( 0.0, 1.0, 0.0);	</a:t>
            </a:r>
            <a:endParaRPr lang="en-GB" sz="2400" dirty="0" smtClean="0">
              <a:cs typeface="Times New Roman" pitchFamily="18" charset="0"/>
            </a:endParaRPr>
          </a:p>
          <a:p>
            <a:pPr marL="722376" lvl="1" indent="-274320" algn="just" eaLnBrk="1" fontAlgn="auto" hangingPunct="1">
              <a:lnSpc>
                <a:spcPct val="120000"/>
              </a:lnSpc>
              <a:spcAft>
                <a:spcPts val="0"/>
              </a:spcAft>
              <a:buClr>
                <a:schemeClr val="tx1"/>
              </a:buClr>
              <a:buFontTx/>
              <a:buNone/>
              <a:defRPr/>
            </a:pPr>
            <a:r>
              <a:rPr lang="en-GB" sz="2400" dirty="0" smtClean="0">
                <a:cs typeface="Tahoma" charset="0"/>
              </a:rPr>
              <a:t>	glVertex3f(-1.0, 0.0, 0.0);</a:t>
            </a:r>
            <a:endParaRPr lang="en-GB" sz="2400" dirty="0" smtClean="0">
              <a:cs typeface="Times New Roman" pitchFamily="18" charset="0"/>
            </a:endParaRPr>
          </a:p>
          <a:p>
            <a:pPr marL="722376" lvl="1" indent="-274320" algn="just" eaLnBrk="1" fontAlgn="auto" hangingPunct="1">
              <a:lnSpc>
                <a:spcPct val="120000"/>
              </a:lnSpc>
              <a:spcAft>
                <a:spcPts val="0"/>
              </a:spcAft>
              <a:buClr>
                <a:schemeClr val="tx1"/>
              </a:buClr>
              <a:buFontTx/>
              <a:buNone/>
              <a:defRPr/>
            </a:pPr>
            <a:r>
              <a:rPr lang="en-GB" sz="2400" dirty="0" smtClean="0">
                <a:cs typeface="Tahoma" charset="0"/>
              </a:rPr>
              <a:t>	glVertex3f( 1.0, 0.0, 0.0);</a:t>
            </a:r>
            <a:endParaRPr lang="en-GB" sz="2400" dirty="0" smtClean="0">
              <a:cs typeface="Times New Roman" pitchFamily="18" charset="0"/>
            </a:endParaRPr>
          </a:p>
          <a:p>
            <a:pPr marL="722376" lvl="1" indent="-274320" algn="just" eaLnBrk="1" fontAlgn="auto" hangingPunct="1">
              <a:lnSpc>
                <a:spcPct val="120000"/>
              </a:lnSpc>
              <a:spcAft>
                <a:spcPts val="0"/>
              </a:spcAft>
              <a:buClr>
                <a:schemeClr val="tx1"/>
              </a:buClr>
              <a:buFontTx/>
              <a:buNone/>
              <a:defRPr/>
            </a:pPr>
            <a:endParaRPr lang="en-GB" sz="2400" dirty="0">
              <a:cs typeface="Times New Roman" pitchFamily="18" charset="0"/>
            </a:endParaRPr>
          </a:p>
          <a:p>
            <a:pPr marL="722376" lvl="1" indent="-274320" algn="just" eaLnBrk="1" fontAlgn="auto" hangingPunct="1">
              <a:lnSpc>
                <a:spcPct val="120000"/>
              </a:lnSpc>
              <a:spcAft>
                <a:spcPts val="0"/>
              </a:spcAft>
              <a:buClr>
                <a:schemeClr val="tx1"/>
              </a:buClr>
              <a:buFontTx/>
              <a:buNone/>
              <a:defRPr/>
            </a:pPr>
            <a:r>
              <a:rPr lang="en-GB" sz="2400" dirty="0" err="1" smtClean="0">
                <a:cs typeface="Tahoma" charset="0"/>
              </a:rPr>
              <a:t>glEnd</a:t>
            </a:r>
            <a:r>
              <a:rPr lang="en-GB" sz="2400" dirty="0" smtClean="0">
                <a:cs typeface="Tahoma" charset="0"/>
              </a:rPr>
              <a:t>();		</a:t>
            </a:r>
            <a:r>
              <a:rPr lang="en-GB" sz="2400" dirty="0" smtClean="0">
                <a:solidFill>
                  <a:srgbClr val="00B050"/>
                </a:solidFill>
                <a:cs typeface="Tahoma" charset="0"/>
              </a:rPr>
              <a:t>//end drawing</a:t>
            </a:r>
          </a:p>
          <a:p>
            <a:pPr marL="722376" lvl="1" indent="-274320" algn="just" eaLnBrk="1" fontAlgn="auto" hangingPunct="1">
              <a:lnSpc>
                <a:spcPct val="120000"/>
              </a:lnSpc>
              <a:spcAft>
                <a:spcPts val="0"/>
              </a:spcAft>
              <a:buClr>
                <a:schemeClr val="tx1"/>
              </a:buClr>
              <a:buFontTx/>
              <a:buNone/>
              <a:defRPr/>
            </a:pPr>
            <a:endParaRPr lang="en-GB" sz="2400" dirty="0">
              <a:solidFill>
                <a:srgbClr val="00B050"/>
              </a:solidFill>
              <a:cs typeface="Tahoma" charset="0"/>
            </a:endParaRPr>
          </a:p>
          <a:p>
            <a:pPr marL="722376" lvl="1" indent="-274320" algn="just" eaLnBrk="1" fontAlgn="auto" hangingPunct="1">
              <a:lnSpc>
                <a:spcPct val="120000"/>
              </a:lnSpc>
              <a:spcAft>
                <a:spcPts val="0"/>
              </a:spcAft>
              <a:buClr>
                <a:schemeClr val="tx1"/>
              </a:buClr>
              <a:buFontTx/>
              <a:buNone/>
              <a:defRPr/>
            </a:pPr>
            <a:endParaRPr lang="en-GB" sz="2400" dirty="0" smtClean="0">
              <a:cs typeface="Times New Roman" pitchFamily="18" charset="0"/>
            </a:endParaRPr>
          </a:p>
        </p:txBody>
      </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GB" altLang="en-US" smtClean="0"/>
              <a:t>Rotation around Y-axis</a:t>
            </a:r>
          </a:p>
        </p:txBody>
      </p:sp>
      <p:pic>
        <p:nvPicPr>
          <p:cNvPr id="4" name="8 - vid1.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Lst>
          </a:blip>
          <a:srcRect/>
          <a:stretch>
            <a:fillRect/>
          </a:stretch>
        </p:blipFill>
        <p:spPr>
          <a:xfrm>
            <a:off x="1258888" y="1484313"/>
            <a:ext cx="6769100" cy="5076825"/>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30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GB" altLang="en-US" smtClean="0"/>
              <a:t>Rotation around Z-axis</a:t>
            </a:r>
          </a:p>
        </p:txBody>
      </p:sp>
      <p:pic>
        <p:nvPicPr>
          <p:cNvPr id="4" name="8 - vid2.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Lst>
          </a:blip>
          <a:srcRect/>
          <a:stretch>
            <a:fillRect/>
          </a:stretch>
        </p:blipFill>
        <p:spPr>
          <a:xfrm>
            <a:off x="1258888" y="1557338"/>
            <a:ext cx="6769100" cy="5075237"/>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71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endParaRPr lang="en-GB" altLang="en-US" smtClean="0"/>
          </a:p>
        </p:txBody>
      </p:sp>
      <p:sp>
        <p:nvSpPr>
          <p:cNvPr id="15363" name="Content Placeholder 2"/>
          <p:cNvSpPr>
            <a:spLocks noGrp="1"/>
          </p:cNvSpPr>
          <p:nvPr>
            <p:ph idx="1"/>
          </p:nvPr>
        </p:nvSpPr>
        <p:spPr/>
        <p:txBody>
          <a:bodyPr/>
          <a:lstStyle/>
          <a:p>
            <a:endParaRPr lang="en-GB" altLang="en-US" smtClean="0"/>
          </a:p>
        </p:txBody>
      </p:sp>
      <p:pic>
        <p:nvPicPr>
          <p:cNvPr id="1536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571500"/>
            <a:ext cx="7620000"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endParaRPr lang="en-GB" altLang="en-US" smtClean="0"/>
          </a:p>
        </p:txBody>
      </p:sp>
      <p:sp>
        <p:nvSpPr>
          <p:cNvPr id="16387" name="Content Placeholder 2"/>
          <p:cNvSpPr>
            <a:spLocks noGrp="1"/>
          </p:cNvSpPr>
          <p:nvPr>
            <p:ph idx="1"/>
          </p:nvPr>
        </p:nvSpPr>
        <p:spPr/>
        <p:txBody>
          <a:bodyPr/>
          <a:lstStyle/>
          <a:p>
            <a:endParaRPr lang="en-GB" altLang="en-US" smtClean="0"/>
          </a:p>
        </p:txBody>
      </p:sp>
      <p:pic>
        <p:nvPicPr>
          <p:cNvPr id="1638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571500"/>
            <a:ext cx="7620000"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endParaRPr lang="en-GB" altLang="en-US" smtClean="0"/>
          </a:p>
        </p:txBody>
      </p:sp>
      <p:sp>
        <p:nvSpPr>
          <p:cNvPr id="17411" name="Content Placeholder 2"/>
          <p:cNvSpPr>
            <a:spLocks noGrp="1"/>
          </p:cNvSpPr>
          <p:nvPr>
            <p:ph idx="1"/>
          </p:nvPr>
        </p:nvSpPr>
        <p:spPr/>
        <p:txBody>
          <a:bodyPr/>
          <a:lstStyle/>
          <a:p>
            <a:endParaRPr lang="en-GB" altLang="en-US" smtClean="0"/>
          </a:p>
        </p:txBody>
      </p:sp>
      <p:pic>
        <p:nvPicPr>
          <p:cNvPr id="174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571500"/>
            <a:ext cx="7620000"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endParaRPr lang="en-GB" altLang="en-US" smtClean="0"/>
          </a:p>
        </p:txBody>
      </p:sp>
      <p:sp>
        <p:nvSpPr>
          <p:cNvPr id="18435" name="Content Placeholder 2"/>
          <p:cNvSpPr>
            <a:spLocks noGrp="1"/>
          </p:cNvSpPr>
          <p:nvPr>
            <p:ph idx="1"/>
          </p:nvPr>
        </p:nvSpPr>
        <p:spPr/>
        <p:txBody>
          <a:bodyPr/>
          <a:lstStyle/>
          <a:p>
            <a:endParaRPr lang="en-GB" altLang="en-US" smtClean="0"/>
          </a:p>
        </p:txBody>
      </p:sp>
      <p:pic>
        <p:nvPicPr>
          <p:cNvPr id="1843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571500"/>
            <a:ext cx="7620000"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endParaRPr lang="en-GB" altLang="en-US" smtClean="0"/>
          </a:p>
        </p:txBody>
      </p:sp>
      <p:sp>
        <p:nvSpPr>
          <p:cNvPr id="19459" name="Content Placeholder 2"/>
          <p:cNvSpPr>
            <a:spLocks noGrp="1"/>
          </p:cNvSpPr>
          <p:nvPr>
            <p:ph idx="1"/>
          </p:nvPr>
        </p:nvSpPr>
        <p:spPr/>
        <p:txBody>
          <a:bodyPr/>
          <a:lstStyle/>
          <a:p>
            <a:endParaRPr lang="en-GB" altLang="en-US" smtClean="0"/>
          </a:p>
        </p:txBody>
      </p:sp>
      <p:pic>
        <p:nvPicPr>
          <p:cNvPr id="1946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571500"/>
            <a:ext cx="7620000"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endParaRPr lang="en-GB" altLang="en-US" smtClean="0"/>
          </a:p>
        </p:txBody>
      </p:sp>
      <p:sp>
        <p:nvSpPr>
          <p:cNvPr id="20483" name="Content Placeholder 2"/>
          <p:cNvSpPr>
            <a:spLocks noGrp="1"/>
          </p:cNvSpPr>
          <p:nvPr>
            <p:ph idx="1"/>
          </p:nvPr>
        </p:nvSpPr>
        <p:spPr/>
        <p:txBody>
          <a:bodyPr/>
          <a:lstStyle/>
          <a:p>
            <a:endParaRPr lang="en-GB" altLang="en-US" smtClean="0"/>
          </a:p>
        </p:txBody>
      </p:sp>
      <p:pic>
        <p:nvPicPr>
          <p:cNvPr id="2048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571500"/>
            <a:ext cx="7620000"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GB" altLang="en-US" smtClean="0"/>
              <a:t>This week</a:t>
            </a:r>
          </a:p>
        </p:txBody>
      </p:sp>
      <p:sp>
        <p:nvSpPr>
          <p:cNvPr id="3075" name="Content Placeholder 2"/>
          <p:cNvSpPr>
            <a:spLocks noGrp="1"/>
          </p:cNvSpPr>
          <p:nvPr>
            <p:ph idx="1"/>
          </p:nvPr>
        </p:nvSpPr>
        <p:spPr/>
        <p:txBody>
          <a:bodyPr/>
          <a:lstStyle/>
          <a:p>
            <a:r>
              <a:rPr lang="en-GB" altLang="en-US" dirty="0" smtClean="0"/>
              <a:t>Matrices in 3D graphics</a:t>
            </a:r>
          </a:p>
          <a:p>
            <a:r>
              <a:rPr lang="en-GB" altLang="en-US" dirty="0" smtClean="0"/>
              <a:t>What is </a:t>
            </a:r>
            <a:r>
              <a:rPr lang="en-GB" altLang="en-US" dirty="0" err="1" smtClean="0"/>
              <a:t>ModelView</a:t>
            </a:r>
            <a:endParaRPr lang="en-GB" altLang="en-US" dirty="0" smtClean="0"/>
          </a:p>
          <a:p>
            <a:pPr lvl="1"/>
            <a:r>
              <a:rPr lang="en-GB" altLang="en-US" dirty="0" smtClean="0"/>
              <a:t>Transforms</a:t>
            </a:r>
          </a:p>
          <a:p>
            <a:r>
              <a:rPr lang="en-GB" altLang="en-US" dirty="0" smtClean="0"/>
              <a:t>Delta </a:t>
            </a:r>
            <a:r>
              <a:rPr lang="en-GB" altLang="en-US" dirty="0" smtClean="0"/>
              <a:t>time</a:t>
            </a:r>
          </a:p>
          <a:p>
            <a:r>
              <a:rPr lang="en-GB" altLang="en-US" dirty="0" smtClean="0"/>
              <a:t>Hierarchical transforms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endParaRPr lang="en-GB" altLang="en-US" smtClean="0"/>
          </a:p>
        </p:txBody>
      </p:sp>
      <p:sp>
        <p:nvSpPr>
          <p:cNvPr id="21507" name="Content Placeholder 2"/>
          <p:cNvSpPr>
            <a:spLocks noGrp="1"/>
          </p:cNvSpPr>
          <p:nvPr>
            <p:ph idx="1"/>
          </p:nvPr>
        </p:nvSpPr>
        <p:spPr/>
        <p:txBody>
          <a:bodyPr/>
          <a:lstStyle/>
          <a:p>
            <a:endParaRPr lang="en-GB" altLang="en-US" smtClean="0"/>
          </a:p>
        </p:txBody>
      </p:sp>
      <p:pic>
        <p:nvPicPr>
          <p:cNvPr id="2150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571500"/>
            <a:ext cx="7620000"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GB" altLang="en-US" smtClean="0"/>
              <a:t>Order is IMPORTANT!</a:t>
            </a:r>
          </a:p>
        </p:txBody>
      </p:sp>
      <p:sp>
        <p:nvSpPr>
          <p:cNvPr id="87043" name="Rectangle 3"/>
          <p:cNvSpPr>
            <a:spLocks noGrp="1" noChangeArrowheads="1"/>
          </p:cNvSpPr>
          <p:nvPr>
            <p:ph idx="1"/>
          </p:nvPr>
        </p:nvSpPr>
        <p:spPr/>
        <p:txBody>
          <a:bodyPr>
            <a:noAutofit/>
          </a:bodyPr>
          <a:lstStyle/>
          <a:p>
            <a:pPr marL="419163" indent="-274320" eaLnBrk="1" fontAlgn="auto" hangingPunct="1">
              <a:spcAft>
                <a:spcPts val="0"/>
              </a:spcAft>
              <a:buClr>
                <a:schemeClr val="tx1"/>
              </a:buClr>
              <a:defRPr/>
            </a:pPr>
            <a:r>
              <a:rPr lang="en-GB" sz="2000" dirty="0" smtClean="0"/>
              <a:t>What if we want to do more than one transformation</a:t>
            </a:r>
          </a:p>
          <a:p>
            <a:pPr marL="419163" lvl="1" indent="-274320" eaLnBrk="1" fontAlgn="auto" hangingPunct="1">
              <a:spcAft>
                <a:spcPts val="0"/>
              </a:spcAft>
              <a:buClr>
                <a:schemeClr val="tx1"/>
              </a:buClr>
              <a:buFontTx/>
              <a:buChar char="•"/>
              <a:defRPr/>
            </a:pPr>
            <a:r>
              <a:rPr lang="en-GB" sz="2000" dirty="0"/>
              <a:t>For example, to have a triangle rotating in its own local axis away from the </a:t>
            </a:r>
            <a:r>
              <a:rPr lang="en-GB" sz="2000" dirty="0" smtClean="0"/>
              <a:t>origin</a:t>
            </a:r>
          </a:p>
          <a:p>
            <a:pPr marL="819213" lvl="2" indent="-274320" eaLnBrk="1" fontAlgn="auto" hangingPunct="1">
              <a:spcAft>
                <a:spcPts val="0"/>
              </a:spcAft>
              <a:buClr>
                <a:schemeClr val="tx1"/>
              </a:buClr>
              <a:defRPr/>
            </a:pPr>
            <a:r>
              <a:rPr lang="en-GB" sz="2000" dirty="0" smtClean="0"/>
              <a:t>Transform order is important</a:t>
            </a:r>
            <a:r>
              <a:rPr lang="en-GB" sz="2000" dirty="0"/>
              <a:t>!</a:t>
            </a:r>
            <a:endParaRPr lang="en-GB" sz="2000" dirty="0" smtClean="0"/>
          </a:p>
          <a:p>
            <a:pPr marL="722376" lvl="1" indent="-274320" eaLnBrk="1" fontAlgn="auto" hangingPunct="1">
              <a:spcAft>
                <a:spcPts val="0"/>
              </a:spcAft>
              <a:buClr>
                <a:schemeClr val="tx1"/>
              </a:buClr>
              <a:defRPr/>
            </a:pPr>
            <a:endParaRPr lang="en-GB" sz="2400" dirty="0" smtClean="0"/>
          </a:p>
          <a:p>
            <a:pPr marL="1005840" lvl="2" indent="-256032" algn="just" eaLnBrk="1" fontAlgn="auto" hangingPunct="1">
              <a:spcAft>
                <a:spcPts val="0"/>
              </a:spcAft>
              <a:buClr>
                <a:schemeClr val="tx1"/>
              </a:buClr>
              <a:buFont typeface="Wingdings" pitchFamily="2" charset="2"/>
              <a:buNone/>
              <a:defRPr/>
            </a:pPr>
            <a:r>
              <a:rPr lang="en-GB" sz="2000" dirty="0" err="1" smtClean="0">
                <a:cs typeface="Tahoma" charset="0"/>
              </a:rPr>
              <a:t>glTranslatef</a:t>
            </a:r>
            <a:r>
              <a:rPr lang="en-GB" sz="2000" dirty="0" smtClean="0">
                <a:cs typeface="Tahoma" charset="0"/>
              </a:rPr>
              <a:t>( 1.0, 0.0, 0.0 );</a:t>
            </a:r>
            <a:endParaRPr lang="en-GB" sz="2000" dirty="0" smtClean="0">
              <a:cs typeface="Times New Roman" pitchFamily="18" charset="0"/>
            </a:endParaRPr>
          </a:p>
          <a:p>
            <a:pPr marL="1005840" lvl="2" indent="-256032" algn="just" eaLnBrk="1" fontAlgn="auto" hangingPunct="1">
              <a:spcAft>
                <a:spcPts val="0"/>
              </a:spcAft>
              <a:buClr>
                <a:schemeClr val="tx1"/>
              </a:buClr>
              <a:buFont typeface="Wingdings" pitchFamily="2" charset="2"/>
              <a:buNone/>
              <a:defRPr/>
            </a:pPr>
            <a:r>
              <a:rPr lang="en-GB" sz="2000" dirty="0" err="1" smtClean="0">
                <a:cs typeface="Tahoma" charset="0"/>
              </a:rPr>
              <a:t>glRotatef</a:t>
            </a:r>
            <a:r>
              <a:rPr lang="en-GB" sz="2000" dirty="0" smtClean="0">
                <a:cs typeface="Tahoma" charset="0"/>
              </a:rPr>
              <a:t>(rotation, 0 ,1 ,0);</a:t>
            </a:r>
          </a:p>
          <a:p>
            <a:pPr marL="1005840" lvl="2" indent="-256032" algn="just" eaLnBrk="1" fontAlgn="auto" hangingPunct="1">
              <a:spcAft>
                <a:spcPts val="0"/>
              </a:spcAft>
              <a:buClr>
                <a:schemeClr val="tx1"/>
              </a:buClr>
              <a:buFont typeface="Wingdings" pitchFamily="2" charset="2"/>
              <a:buNone/>
              <a:defRPr/>
            </a:pPr>
            <a:endParaRPr lang="en-GB" sz="2000" dirty="0" smtClean="0">
              <a:cs typeface="Tahoma" charset="0"/>
            </a:endParaRPr>
          </a:p>
          <a:p>
            <a:pPr marL="1005840" lvl="2" indent="-256032" algn="just" eaLnBrk="1" fontAlgn="auto" hangingPunct="1">
              <a:spcAft>
                <a:spcPts val="0"/>
              </a:spcAft>
              <a:buClr>
                <a:schemeClr val="tx1"/>
              </a:buClr>
              <a:buFont typeface="Wingdings" pitchFamily="2" charset="2"/>
              <a:buNone/>
              <a:defRPr/>
            </a:pPr>
            <a:r>
              <a:rPr lang="en-GB" sz="2000" b="1" dirty="0" smtClean="0">
                <a:cs typeface="Tahoma" charset="0"/>
              </a:rPr>
              <a:t>Is not the same as</a:t>
            </a:r>
          </a:p>
          <a:p>
            <a:pPr marL="1005840" lvl="2" indent="-256032" algn="just" eaLnBrk="1" fontAlgn="auto" hangingPunct="1">
              <a:spcAft>
                <a:spcPts val="0"/>
              </a:spcAft>
              <a:buClr>
                <a:schemeClr val="tx1"/>
              </a:buClr>
              <a:buFont typeface="Wingdings" pitchFamily="2" charset="2"/>
              <a:buNone/>
              <a:defRPr/>
            </a:pPr>
            <a:endParaRPr lang="en-GB" sz="2000" dirty="0" smtClean="0">
              <a:cs typeface="Tahoma" charset="0"/>
            </a:endParaRPr>
          </a:p>
          <a:p>
            <a:pPr marL="1005840" lvl="2" indent="-256032" algn="just" eaLnBrk="1" fontAlgn="auto" hangingPunct="1">
              <a:spcAft>
                <a:spcPts val="0"/>
              </a:spcAft>
              <a:buClr>
                <a:schemeClr val="tx1"/>
              </a:buClr>
              <a:buFont typeface="Wingdings" pitchFamily="2" charset="2"/>
              <a:buNone/>
              <a:defRPr/>
            </a:pPr>
            <a:r>
              <a:rPr lang="en-GB" sz="2000" dirty="0" err="1" smtClean="0">
                <a:cs typeface="Tahoma" charset="0"/>
              </a:rPr>
              <a:t>glRotatef</a:t>
            </a:r>
            <a:r>
              <a:rPr lang="en-GB" sz="2000" dirty="0" smtClean="0">
                <a:cs typeface="Tahoma" charset="0"/>
              </a:rPr>
              <a:t>(rotation, 0 ,1 ,0);</a:t>
            </a:r>
          </a:p>
          <a:p>
            <a:pPr marL="1005840" lvl="2" indent="-256032" algn="just" eaLnBrk="1" fontAlgn="auto" hangingPunct="1">
              <a:spcAft>
                <a:spcPts val="0"/>
              </a:spcAft>
              <a:buClr>
                <a:schemeClr val="tx1"/>
              </a:buClr>
              <a:buFont typeface="Wingdings" pitchFamily="2" charset="2"/>
              <a:buNone/>
              <a:defRPr/>
            </a:pPr>
            <a:r>
              <a:rPr lang="en-GB" sz="2000" dirty="0" err="1" smtClean="0">
                <a:cs typeface="Tahoma" charset="0"/>
              </a:rPr>
              <a:t>glTranslatef</a:t>
            </a:r>
            <a:r>
              <a:rPr lang="en-GB" sz="2000" dirty="0" smtClean="0">
                <a:cs typeface="Tahoma" charset="0"/>
              </a:rPr>
              <a:t>( 1.0, 0.0, 0.0 );</a:t>
            </a:r>
            <a:endParaRPr lang="en-GB" sz="2000" dirty="0" smtClean="0">
              <a:cs typeface="Times New Roman" pitchFamily="18" charset="0"/>
            </a:endParaRPr>
          </a:p>
        </p:txBody>
      </p:sp>
    </p:spTree>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eaLnBrk="1" hangingPunct="1"/>
            <a:r>
              <a:rPr lang="en-GB" altLang="en-US" smtClean="0"/>
              <a:t>Guess</a:t>
            </a:r>
          </a:p>
        </p:txBody>
      </p:sp>
      <p:sp>
        <p:nvSpPr>
          <p:cNvPr id="23555" name="Content Placeholder 2"/>
          <p:cNvSpPr>
            <a:spLocks noGrp="1"/>
          </p:cNvSpPr>
          <p:nvPr>
            <p:ph idx="1"/>
          </p:nvPr>
        </p:nvSpPr>
        <p:spPr>
          <a:xfrm>
            <a:off x="152400" y="1447800"/>
            <a:ext cx="4491038" cy="4648200"/>
          </a:xfrm>
        </p:spPr>
        <p:txBody>
          <a:bodyPr/>
          <a:lstStyle/>
          <a:p>
            <a:pPr eaLnBrk="1" hangingPunct="1"/>
            <a:r>
              <a:rPr lang="en-GB" altLang="en-US" smtClean="0"/>
              <a:t>If we</a:t>
            </a:r>
          </a:p>
          <a:p>
            <a:pPr marL="457200" lvl="1" indent="0" eaLnBrk="1" hangingPunct="1">
              <a:buFontTx/>
              <a:buNone/>
            </a:pPr>
            <a:endParaRPr lang="en-GB" altLang="en-US" sz="2400" smtClean="0"/>
          </a:p>
          <a:p>
            <a:pPr marL="457200" lvl="1" indent="0" eaLnBrk="1" hangingPunct="1">
              <a:buFontTx/>
              <a:buNone/>
            </a:pPr>
            <a:r>
              <a:rPr lang="en-GB" altLang="en-US" sz="2400" smtClean="0"/>
              <a:t>glTranslatef( 2.0, 0.0, 0.0 );</a:t>
            </a:r>
          </a:p>
          <a:p>
            <a:pPr marL="457200" lvl="1" indent="0" eaLnBrk="1" hangingPunct="1">
              <a:buFontTx/>
              <a:buNone/>
            </a:pPr>
            <a:r>
              <a:rPr lang="en-GB" altLang="en-US" sz="2400" smtClean="0"/>
              <a:t>glRotatef(90, 0 ,0 ,1);</a:t>
            </a:r>
          </a:p>
          <a:p>
            <a:pPr marL="457200" lvl="1" indent="0" eaLnBrk="1" hangingPunct="1">
              <a:buFontTx/>
              <a:buNone/>
            </a:pPr>
            <a:r>
              <a:rPr lang="en-GB" altLang="en-US" sz="2400" smtClean="0"/>
              <a:t>drawTriangle()</a:t>
            </a:r>
          </a:p>
          <a:p>
            <a:pPr eaLnBrk="1" hangingPunct="1"/>
            <a:endParaRPr lang="en-GB" altLang="en-US" smtClean="0"/>
          </a:p>
          <a:p>
            <a:pPr eaLnBrk="1" hangingPunct="1"/>
            <a:r>
              <a:rPr lang="en-GB" altLang="en-US" smtClean="0"/>
              <a:t>What happens to the triangle?</a:t>
            </a:r>
          </a:p>
        </p:txBody>
      </p:sp>
      <p:pic>
        <p:nvPicPr>
          <p:cNvPr id="2355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4875" y="2205038"/>
            <a:ext cx="4229100" cy="330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GB" altLang="en-US" smtClean="0"/>
              <a:t>What happens?</a:t>
            </a:r>
          </a:p>
        </p:txBody>
      </p:sp>
      <p:sp>
        <p:nvSpPr>
          <p:cNvPr id="24579" name="Content Placeholder 2"/>
          <p:cNvSpPr>
            <a:spLocks noGrp="1"/>
          </p:cNvSpPr>
          <p:nvPr>
            <p:ph idx="1"/>
          </p:nvPr>
        </p:nvSpPr>
        <p:spPr/>
        <p:txBody>
          <a:bodyPr/>
          <a:lstStyle/>
          <a:p>
            <a:endParaRPr lang="en-GB" altLang="en-US" smtClean="0"/>
          </a:p>
        </p:txBody>
      </p:sp>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38" y="2057400"/>
            <a:ext cx="4537075" cy="354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5813" y="2071688"/>
            <a:ext cx="4537075" cy="354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GB" altLang="en-US" smtClean="0"/>
              <a:t>The identity matrix</a:t>
            </a:r>
          </a:p>
        </p:txBody>
      </p:sp>
      <p:sp>
        <p:nvSpPr>
          <p:cNvPr id="25603" name="Rectangle 3"/>
          <p:cNvSpPr>
            <a:spLocks noGrp="1" noChangeArrowheads="1"/>
          </p:cNvSpPr>
          <p:nvPr>
            <p:ph idx="1"/>
          </p:nvPr>
        </p:nvSpPr>
        <p:spPr/>
        <p:txBody>
          <a:bodyPr/>
          <a:lstStyle/>
          <a:p>
            <a:pPr eaLnBrk="1" hangingPunct="1">
              <a:buClr>
                <a:schemeClr val="tx1"/>
              </a:buClr>
            </a:pPr>
            <a:r>
              <a:rPr lang="en-GB" altLang="en-US" smtClean="0">
                <a:cs typeface="Times New Roman" pitchFamily="18" charset="0"/>
              </a:rPr>
              <a:t>glLoadIdentity();</a:t>
            </a:r>
            <a:r>
              <a:rPr lang="en-GB" altLang="en-US" smtClean="0"/>
              <a:t> </a:t>
            </a:r>
          </a:p>
          <a:p>
            <a:pPr lvl="1" eaLnBrk="1" hangingPunct="1">
              <a:buClr>
                <a:schemeClr val="tx1"/>
              </a:buClr>
            </a:pPr>
            <a:r>
              <a:rPr lang="en-GB" altLang="en-US" smtClean="0"/>
              <a:t>Resets the current matrix back to the Identity / default matrix</a:t>
            </a:r>
          </a:p>
          <a:p>
            <a:pPr lvl="1" eaLnBrk="1" hangingPunct="1">
              <a:buClr>
                <a:schemeClr val="tx1"/>
              </a:buClr>
            </a:pPr>
            <a:r>
              <a:rPr lang="en-GB" altLang="en-US" smtClean="0"/>
              <a:t>Be aware that if it is used you will need to re-apply the camera transform</a:t>
            </a:r>
          </a:p>
        </p:txBody>
      </p:sp>
      <p:pic>
        <p:nvPicPr>
          <p:cNvPr id="2560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0588" y="3789363"/>
            <a:ext cx="2778125" cy="278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GB" altLang="en-US" smtClean="0"/>
              <a:t>Modelling and Viewing Transforms</a:t>
            </a:r>
          </a:p>
        </p:txBody>
      </p:sp>
      <p:sp>
        <p:nvSpPr>
          <p:cNvPr id="26627" name="Rectangle 3"/>
          <p:cNvSpPr>
            <a:spLocks noGrp="1" noChangeArrowheads="1"/>
          </p:cNvSpPr>
          <p:nvPr>
            <p:ph idx="1"/>
          </p:nvPr>
        </p:nvSpPr>
        <p:spPr/>
        <p:txBody>
          <a:bodyPr/>
          <a:lstStyle/>
          <a:p>
            <a:pPr eaLnBrk="1" hangingPunct="1">
              <a:buClr>
                <a:schemeClr val="tx1"/>
              </a:buClr>
            </a:pPr>
            <a:r>
              <a:rPr lang="en-GB" altLang="en-US" sz="2400" dirty="0" smtClean="0"/>
              <a:t>View Transform</a:t>
            </a:r>
          </a:p>
          <a:p>
            <a:pPr lvl="1" eaLnBrk="1" hangingPunct="1">
              <a:buClr>
                <a:schemeClr val="tx1"/>
              </a:buClr>
            </a:pPr>
            <a:r>
              <a:rPr lang="en-GB" altLang="en-US" sz="2400" dirty="0" err="1" smtClean="0"/>
              <a:t>gluLookAt</a:t>
            </a:r>
            <a:r>
              <a:rPr lang="en-GB" altLang="en-US" sz="2400" dirty="0" smtClean="0"/>
              <a:t>(0, 0, 6,     0, 0, 0,     0, 1, 0); </a:t>
            </a:r>
          </a:p>
          <a:p>
            <a:pPr lvl="1" eaLnBrk="1" hangingPunct="1">
              <a:buClr>
                <a:schemeClr val="tx1"/>
              </a:buClr>
            </a:pPr>
            <a:r>
              <a:rPr lang="en-GB" altLang="en-US" sz="2400" dirty="0" smtClean="0"/>
              <a:t>First Transform we apply after setting the identity</a:t>
            </a:r>
          </a:p>
          <a:p>
            <a:pPr lvl="1" eaLnBrk="1" hangingPunct="1">
              <a:buClr>
                <a:schemeClr val="tx1"/>
              </a:buClr>
            </a:pPr>
            <a:r>
              <a:rPr lang="en-GB" altLang="en-US" sz="2400" dirty="0" smtClean="0"/>
              <a:t>Sets position and direction of the “camera”</a:t>
            </a:r>
          </a:p>
          <a:p>
            <a:pPr lvl="1" eaLnBrk="1" hangingPunct="1">
              <a:buClr>
                <a:schemeClr val="tx1"/>
              </a:buClr>
            </a:pPr>
            <a:r>
              <a:rPr lang="en-GB" altLang="en-US" sz="2400" dirty="0" smtClean="0"/>
              <a:t>As a default, it points down the z-axis</a:t>
            </a:r>
          </a:p>
          <a:p>
            <a:pPr lvl="1" eaLnBrk="1" hangingPunct="1">
              <a:buClr>
                <a:schemeClr val="tx1"/>
              </a:buClr>
            </a:pPr>
            <a:r>
              <a:rPr lang="en-GB" altLang="en-US" sz="2400" dirty="0" smtClean="0"/>
              <a:t>OpenGL combines this transform with our model transform at the view stage of the pipeline</a:t>
            </a:r>
          </a:p>
          <a:p>
            <a:pPr lvl="1" eaLnBrk="1" hangingPunct="1">
              <a:buClr>
                <a:schemeClr val="tx1"/>
              </a:buClr>
            </a:pPr>
            <a:r>
              <a:rPr lang="en-GB" altLang="en-US" sz="2400" dirty="0" smtClean="0"/>
              <a:t>This defines how the scene is seen</a:t>
            </a:r>
          </a:p>
          <a:p>
            <a:pPr eaLnBrk="1" hangingPunct="1">
              <a:buClr>
                <a:schemeClr val="tx1"/>
              </a:buClr>
            </a:pPr>
            <a:endParaRPr lang="en-GB" altLang="en-US" dirty="0" smtClean="0"/>
          </a:p>
        </p:txBody>
      </p:sp>
    </p:spTree>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t>Delta time</a:t>
            </a:r>
            <a:endParaRPr lang="en-GB" dirty="0"/>
          </a:p>
        </p:txBody>
      </p:sp>
      <p:sp>
        <p:nvSpPr>
          <p:cNvPr id="5" name="Subtitle 4"/>
          <p:cNvSpPr>
            <a:spLocks noGrp="1"/>
          </p:cNvSpPr>
          <p:nvPr>
            <p:ph type="subTitle" idx="1"/>
          </p:nvPr>
        </p:nvSpPr>
        <p:spPr/>
        <p:txBody>
          <a:bodyPr/>
          <a:lstStyle/>
          <a:p>
            <a:endParaRPr lang="en-GB"/>
          </a:p>
        </p:txBody>
      </p:sp>
    </p:spTree>
    <p:extLst>
      <p:ext uri="{BB962C8B-B14F-4D97-AF65-F5344CB8AC3E}">
        <p14:creationId xmlns:p14="http://schemas.microsoft.com/office/powerpoint/2010/main" val="37595027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GB" altLang="en-US" dirty="0" smtClean="0"/>
              <a:t>The </a:t>
            </a:r>
            <a:r>
              <a:rPr lang="en-GB" altLang="en-US" dirty="0" smtClean="0"/>
              <a:t>problem</a:t>
            </a:r>
          </a:p>
        </p:txBody>
      </p:sp>
      <p:sp>
        <p:nvSpPr>
          <p:cNvPr id="3" name="Content Placeholder 2"/>
          <p:cNvSpPr>
            <a:spLocks noGrp="1"/>
          </p:cNvSpPr>
          <p:nvPr>
            <p:ph idx="1"/>
          </p:nvPr>
        </p:nvSpPr>
        <p:spPr/>
        <p:txBody>
          <a:bodyPr>
            <a:normAutofit fontScale="92500" lnSpcReduction="10000"/>
          </a:bodyPr>
          <a:lstStyle/>
          <a:p>
            <a:pPr>
              <a:lnSpc>
                <a:spcPct val="110000"/>
              </a:lnSpc>
              <a:defRPr/>
            </a:pPr>
            <a:r>
              <a:rPr lang="en-GB" dirty="0" smtClean="0"/>
              <a:t>Controlling animation, movement </a:t>
            </a:r>
            <a:r>
              <a:rPr lang="en-GB" dirty="0" err="1" smtClean="0"/>
              <a:t>etc</a:t>
            </a:r>
            <a:endParaRPr lang="en-GB" dirty="0" smtClean="0"/>
          </a:p>
          <a:p>
            <a:pPr>
              <a:lnSpc>
                <a:spcPct val="110000"/>
              </a:lnSpc>
              <a:defRPr/>
            </a:pPr>
            <a:r>
              <a:rPr lang="en-GB" dirty="0" smtClean="0"/>
              <a:t>Moving an object every frame can be unpredictable</a:t>
            </a:r>
          </a:p>
          <a:p>
            <a:pPr lvl="1">
              <a:lnSpc>
                <a:spcPct val="110000"/>
              </a:lnSpc>
              <a:defRPr/>
            </a:pPr>
            <a:r>
              <a:rPr lang="en-GB" dirty="0" smtClean="0"/>
              <a:t>Not all hardware is created equally</a:t>
            </a:r>
          </a:p>
          <a:p>
            <a:pPr lvl="1">
              <a:lnSpc>
                <a:spcPct val="110000"/>
              </a:lnSpc>
              <a:defRPr/>
            </a:pPr>
            <a:r>
              <a:rPr lang="en-GB" dirty="0" smtClean="0"/>
              <a:t>Some computers will generate more frames in the same amount of time</a:t>
            </a:r>
          </a:p>
          <a:p>
            <a:pPr lvl="1">
              <a:lnSpc>
                <a:spcPct val="110000"/>
              </a:lnSpc>
              <a:defRPr/>
            </a:pPr>
            <a:r>
              <a:rPr lang="en-GB" dirty="0" smtClean="0"/>
              <a:t>Moving 1 pixel every frame would be find if everything was 60FPS</a:t>
            </a:r>
          </a:p>
          <a:p>
            <a:pPr lvl="1">
              <a:lnSpc>
                <a:spcPct val="110000"/>
              </a:lnSpc>
              <a:defRPr/>
            </a:pPr>
            <a:r>
              <a:rPr lang="en-GB" dirty="0" smtClean="0"/>
              <a:t>But if it runs at 30 FPS our game is now at half speed</a:t>
            </a:r>
          </a:p>
          <a:p>
            <a:pPr lvl="2">
              <a:lnSpc>
                <a:spcPct val="110000"/>
              </a:lnSpc>
              <a:defRPr/>
            </a:pPr>
            <a:r>
              <a:rPr lang="en-GB" dirty="0" smtClean="0"/>
              <a:t>Or twice speed at 120 FPS</a:t>
            </a:r>
          </a:p>
        </p:txBody>
      </p:sp>
    </p:spTree>
    <p:extLst>
      <p:ext uri="{BB962C8B-B14F-4D97-AF65-F5344CB8AC3E}">
        <p14:creationId xmlns:p14="http://schemas.microsoft.com/office/powerpoint/2010/main" val="24049123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GB" altLang="en-US" smtClean="0"/>
              <a:t>Delta time</a:t>
            </a:r>
          </a:p>
        </p:txBody>
      </p:sp>
      <p:sp>
        <p:nvSpPr>
          <p:cNvPr id="3" name="Content Placeholder 2"/>
          <p:cNvSpPr>
            <a:spLocks noGrp="1"/>
          </p:cNvSpPr>
          <p:nvPr>
            <p:ph idx="1"/>
          </p:nvPr>
        </p:nvSpPr>
        <p:spPr/>
        <p:txBody>
          <a:bodyPr>
            <a:noAutofit/>
          </a:bodyPr>
          <a:lstStyle/>
          <a:p>
            <a:pPr>
              <a:defRPr/>
            </a:pPr>
            <a:r>
              <a:rPr lang="en-GB" sz="2400" dirty="0" smtClean="0"/>
              <a:t>The time interval between frames</a:t>
            </a:r>
          </a:p>
          <a:p>
            <a:pPr>
              <a:defRPr/>
            </a:pPr>
            <a:r>
              <a:rPr lang="en-GB" sz="2400" dirty="0" smtClean="0"/>
              <a:t>Not constant, has random variation</a:t>
            </a:r>
          </a:p>
          <a:p>
            <a:pPr>
              <a:defRPr/>
            </a:pPr>
            <a:r>
              <a:rPr lang="en-GB" sz="2400" dirty="0" smtClean="0"/>
              <a:t>Its use can ensure that movement/animation/</a:t>
            </a:r>
            <a:r>
              <a:rPr lang="en-GB" sz="2400" dirty="0" err="1" smtClean="0"/>
              <a:t>etc</a:t>
            </a:r>
            <a:r>
              <a:rPr lang="en-GB" sz="2400" dirty="0" smtClean="0"/>
              <a:t> are consistent</a:t>
            </a:r>
          </a:p>
          <a:p>
            <a:pPr lvl="1">
              <a:defRPr/>
            </a:pPr>
            <a:r>
              <a:rPr lang="en-GB" sz="2400" dirty="0" smtClean="0"/>
              <a:t>Not dependent on system performance</a:t>
            </a:r>
          </a:p>
          <a:p>
            <a:pPr>
              <a:defRPr/>
            </a:pPr>
            <a:r>
              <a:rPr lang="en-GB" sz="2400" dirty="0" smtClean="0"/>
              <a:t>To do movement</a:t>
            </a:r>
          </a:p>
          <a:p>
            <a:pPr lvl="1">
              <a:defRPr/>
            </a:pPr>
            <a:r>
              <a:rPr lang="en-GB" sz="2400" dirty="0" smtClean="0"/>
              <a:t>Speed = change in distance over time (per second)</a:t>
            </a:r>
          </a:p>
          <a:p>
            <a:pPr lvl="1">
              <a:defRPr/>
            </a:pPr>
            <a:r>
              <a:rPr lang="en-GB" sz="2400" dirty="0" smtClean="0"/>
              <a:t>Delta = Time between frames </a:t>
            </a:r>
          </a:p>
          <a:p>
            <a:pPr lvl="1">
              <a:defRPr/>
            </a:pPr>
            <a:r>
              <a:rPr lang="en-GB" sz="2400" dirty="0" smtClean="0"/>
              <a:t>Movement = speed * delta</a:t>
            </a:r>
          </a:p>
          <a:p>
            <a:pPr>
              <a:defRPr/>
            </a:pPr>
            <a:r>
              <a:rPr lang="en-GB" sz="2400" dirty="0" smtClean="0"/>
              <a:t>Careful of the unit of measure second vs millisecond</a:t>
            </a:r>
          </a:p>
        </p:txBody>
      </p:sp>
    </p:spTree>
    <p:extLst>
      <p:ext uri="{BB962C8B-B14F-4D97-AF65-F5344CB8AC3E}">
        <p14:creationId xmlns:p14="http://schemas.microsoft.com/office/powerpoint/2010/main" val="27462622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GB" altLang="en-US" smtClean="0"/>
              <a:t>Some maths</a:t>
            </a:r>
          </a:p>
        </p:txBody>
      </p:sp>
      <p:sp>
        <p:nvSpPr>
          <p:cNvPr id="7171" name="Content Placeholder 2"/>
          <p:cNvSpPr>
            <a:spLocks noGrp="1"/>
          </p:cNvSpPr>
          <p:nvPr>
            <p:ph idx="1"/>
          </p:nvPr>
        </p:nvSpPr>
        <p:spPr/>
        <p:txBody>
          <a:bodyPr/>
          <a:lstStyle/>
          <a:p>
            <a:r>
              <a:rPr lang="en-GB" altLang="en-US" sz="2400" dirty="0" smtClean="0"/>
              <a:t>A rough example</a:t>
            </a:r>
          </a:p>
          <a:p>
            <a:r>
              <a:rPr lang="en-GB" altLang="en-US" sz="2400" dirty="0" smtClean="0"/>
              <a:t>Desired speed is 100 pixel per second</a:t>
            </a:r>
          </a:p>
          <a:p>
            <a:r>
              <a:rPr lang="en-GB" altLang="en-US" sz="2400" dirty="0" smtClean="0"/>
              <a:t>We manage 50 frames per second</a:t>
            </a:r>
          </a:p>
          <a:p>
            <a:pPr lvl="1"/>
            <a:r>
              <a:rPr lang="en-GB" altLang="en-US" sz="2400" dirty="0" smtClean="0"/>
              <a:t>If delta was constant it would be 1/50</a:t>
            </a:r>
          </a:p>
          <a:p>
            <a:pPr lvl="1"/>
            <a:r>
              <a:rPr lang="en-GB" altLang="en-US" sz="2400" dirty="0" smtClean="0"/>
              <a:t>0.02 seconds</a:t>
            </a:r>
          </a:p>
          <a:p>
            <a:r>
              <a:rPr lang="en-GB" altLang="en-US" sz="2400" dirty="0" smtClean="0"/>
              <a:t>So for every frame we want to move</a:t>
            </a:r>
          </a:p>
          <a:p>
            <a:pPr lvl="1"/>
            <a:r>
              <a:rPr lang="en-GB" altLang="en-US" sz="2400" dirty="0" smtClean="0"/>
              <a:t>100 pixels * 0.02 seconds = 2 pixels per frame (</a:t>
            </a:r>
            <a:r>
              <a:rPr lang="en-GB" altLang="en-US" sz="2400" dirty="0" err="1" smtClean="0"/>
              <a:t>ish</a:t>
            </a:r>
            <a:r>
              <a:rPr lang="en-GB" altLang="en-US" sz="2400" dirty="0" smtClean="0"/>
              <a:t>)</a:t>
            </a:r>
          </a:p>
        </p:txBody>
      </p:sp>
    </p:spTree>
    <p:extLst>
      <p:ext uri="{BB962C8B-B14F-4D97-AF65-F5344CB8AC3E}">
        <p14:creationId xmlns:p14="http://schemas.microsoft.com/office/powerpoint/2010/main" val="11351639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GB" altLang="en-US" smtClean="0"/>
              <a:t>Matrices</a:t>
            </a:r>
          </a:p>
        </p:txBody>
      </p:sp>
      <p:sp>
        <p:nvSpPr>
          <p:cNvPr id="3" name="Content Placeholder 2"/>
          <p:cNvSpPr>
            <a:spLocks noGrp="1"/>
          </p:cNvSpPr>
          <p:nvPr>
            <p:ph idx="1"/>
          </p:nvPr>
        </p:nvSpPr>
        <p:spPr>
          <a:xfrm>
            <a:off x="152400" y="1447800"/>
            <a:ext cx="5932488" cy="4648200"/>
          </a:xfrm>
        </p:spPr>
        <p:txBody>
          <a:bodyPr>
            <a:normAutofit/>
          </a:bodyPr>
          <a:lstStyle/>
          <a:p>
            <a:pPr eaLnBrk="1" hangingPunct="1">
              <a:buClr>
                <a:schemeClr val="tx1"/>
              </a:buClr>
              <a:defRPr/>
            </a:pPr>
            <a:r>
              <a:rPr lang="en-GB" altLang="en-US" sz="2000" dirty="0" smtClean="0"/>
              <a:t>Array of scalar values storing a system of coefficients that describe a linear transformation</a:t>
            </a:r>
          </a:p>
          <a:p>
            <a:pPr eaLnBrk="1" hangingPunct="1">
              <a:buClr>
                <a:schemeClr val="tx1"/>
              </a:buClr>
              <a:defRPr/>
            </a:pPr>
            <a:r>
              <a:rPr lang="en-GB" altLang="en-US" sz="2000" dirty="0" smtClean="0"/>
              <a:t>Transformations of Scaling, Rotation and Translation, or any combination of all three can be described</a:t>
            </a:r>
          </a:p>
          <a:p>
            <a:pPr eaLnBrk="1" hangingPunct="1">
              <a:buClr>
                <a:schemeClr val="tx1"/>
              </a:buClr>
              <a:defRPr/>
            </a:pPr>
            <a:r>
              <a:rPr lang="en-GB" altLang="en-US" sz="2000" dirty="0" smtClean="0"/>
              <a:t>You will have covered these in more detail in other modules</a:t>
            </a:r>
          </a:p>
          <a:p>
            <a:pPr eaLnBrk="1" hangingPunct="1">
              <a:buClr>
                <a:schemeClr val="tx1"/>
              </a:buClr>
              <a:defRPr/>
            </a:pPr>
            <a:r>
              <a:rPr lang="en-GB" altLang="en-US" sz="2000" dirty="0" smtClean="0"/>
              <a:t>You won’t be interacting with these directly, but these control EVERYTHING  </a:t>
            </a:r>
          </a:p>
          <a:p>
            <a:pPr>
              <a:defRPr/>
            </a:pPr>
            <a:endParaRPr lang="en-GB" sz="2000" dirty="0"/>
          </a:p>
        </p:txBody>
      </p:sp>
      <p:pic>
        <p:nvPicPr>
          <p:cNvPr id="29698" name="Picture 2" descr="http://www.opengl-tutorial.org/assets/images/tuto-3-matrix/MatrixXVec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5085184"/>
            <a:ext cx="6069839" cy="14554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GB" altLang="en-US" smtClean="0"/>
              <a:t>Some maths</a:t>
            </a:r>
          </a:p>
        </p:txBody>
      </p:sp>
      <p:sp>
        <p:nvSpPr>
          <p:cNvPr id="8195" name="Content Placeholder 2"/>
          <p:cNvSpPr>
            <a:spLocks noGrp="1"/>
          </p:cNvSpPr>
          <p:nvPr>
            <p:ph idx="1"/>
          </p:nvPr>
        </p:nvSpPr>
        <p:spPr/>
        <p:txBody>
          <a:bodyPr/>
          <a:lstStyle/>
          <a:p>
            <a:r>
              <a:rPr lang="en-GB" altLang="en-US" dirty="0" smtClean="0"/>
              <a:t>Now the frame rate changes to 5 FPS</a:t>
            </a:r>
          </a:p>
          <a:p>
            <a:pPr lvl="1"/>
            <a:r>
              <a:rPr lang="en-GB" altLang="en-US" dirty="0" smtClean="0"/>
              <a:t>As each frame takes longer to </a:t>
            </a:r>
            <a:r>
              <a:rPr lang="en-GB" altLang="en-US" dirty="0" err="1" smtClean="0"/>
              <a:t>calc</a:t>
            </a:r>
            <a:r>
              <a:rPr lang="en-GB" altLang="en-US" dirty="0" smtClean="0"/>
              <a:t>, delta time </a:t>
            </a:r>
            <a:r>
              <a:rPr lang="en-GB" altLang="en-US" dirty="0" smtClean="0"/>
              <a:t>increases</a:t>
            </a:r>
            <a:endParaRPr lang="en-GB" altLang="en-US" dirty="0" smtClean="0"/>
          </a:p>
          <a:p>
            <a:pPr lvl="1"/>
            <a:r>
              <a:rPr lang="en-GB" altLang="en-US" dirty="0" smtClean="0"/>
              <a:t>The distance an object moves per frame changes</a:t>
            </a:r>
          </a:p>
          <a:p>
            <a:pPr lvl="1"/>
            <a:r>
              <a:rPr lang="en-GB" altLang="en-US" dirty="0" smtClean="0"/>
              <a:t>At 5 FPS the object moves 20 pixels to keep up</a:t>
            </a:r>
          </a:p>
          <a:p>
            <a:r>
              <a:rPr lang="en-GB" altLang="en-US" dirty="0" smtClean="0"/>
              <a:t>Frame rate independence</a:t>
            </a:r>
          </a:p>
          <a:p>
            <a:pPr marL="0" indent="0">
              <a:buNone/>
            </a:pPr>
            <a:endParaRPr lang="en-GB" altLang="en-US" dirty="0" smtClean="0">
              <a:hlinkClick r:id=""/>
            </a:endParaRPr>
          </a:p>
        </p:txBody>
      </p:sp>
    </p:spTree>
    <p:extLst>
      <p:ext uri="{BB962C8B-B14F-4D97-AF65-F5344CB8AC3E}">
        <p14:creationId xmlns:p14="http://schemas.microsoft.com/office/powerpoint/2010/main" val="11889184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t>Hierarchical Transforms</a:t>
            </a:r>
            <a:endParaRPr lang="en-GB" dirty="0"/>
          </a:p>
        </p:txBody>
      </p:sp>
      <p:sp>
        <p:nvSpPr>
          <p:cNvPr id="5" name="Subtitle 4"/>
          <p:cNvSpPr>
            <a:spLocks noGrp="1"/>
          </p:cNvSpPr>
          <p:nvPr>
            <p:ph type="subTitle" idx="1"/>
          </p:nvPr>
        </p:nvSpPr>
        <p:spPr/>
        <p:txBody>
          <a:bodyPr/>
          <a:lstStyle/>
          <a:p>
            <a:endParaRPr lang="en-GB"/>
          </a:p>
        </p:txBody>
      </p:sp>
    </p:spTree>
    <p:extLst>
      <p:ext uri="{BB962C8B-B14F-4D97-AF65-F5344CB8AC3E}">
        <p14:creationId xmlns:p14="http://schemas.microsoft.com/office/powerpoint/2010/main" val="9165590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GB" altLang="en-US" smtClean="0"/>
              <a:t>Transforms in Games</a:t>
            </a:r>
          </a:p>
        </p:txBody>
      </p:sp>
      <p:sp>
        <p:nvSpPr>
          <p:cNvPr id="4099" name="Rectangle 3"/>
          <p:cNvSpPr>
            <a:spLocks noGrp="1" noChangeArrowheads="1"/>
          </p:cNvSpPr>
          <p:nvPr>
            <p:ph idx="1"/>
          </p:nvPr>
        </p:nvSpPr>
        <p:spPr/>
        <p:txBody>
          <a:bodyPr/>
          <a:lstStyle/>
          <a:p>
            <a:pPr eaLnBrk="1" hangingPunct="1">
              <a:buClr>
                <a:schemeClr val="tx1"/>
              </a:buClr>
            </a:pPr>
            <a:r>
              <a:rPr lang="en-GB" altLang="en-US" dirty="0" smtClean="0"/>
              <a:t>Typically in games</a:t>
            </a:r>
          </a:p>
          <a:p>
            <a:pPr lvl="1" eaLnBrk="1" hangingPunct="1">
              <a:buClr>
                <a:schemeClr val="tx1"/>
              </a:buClr>
            </a:pPr>
            <a:r>
              <a:rPr lang="en-GB" altLang="en-US" dirty="0" smtClean="0"/>
              <a:t>A scene comprises of many objects each requiring transforms to place and orient it</a:t>
            </a:r>
          </a:p>
          <a:p>
            <a:pPr lvl="1" eaLnBrk="1" hangingPunct="1">
              <a:buClr>
                <a:schemeClr val="tx1"/>
              </a:buClr>
            </a:pPr>
            <a:r>
              <a:rPr lang="en-GB" altLang="en-US" dirty="0" smtClean="0"/>
              <a:t>With our Current system, we are manipulating a single “Current” matrix</a:t>
            </a:r>
          </a:p>
          <a:p>
            <a:pPr lvl="1" eaLnBrk="1" hangingPunct="1">
              <a:buClr>
                <a:schemeClr val="tx1"/>
              </a:buClr>
            </a:pPr>
            <a:r>
              <a:rPr lang="en-GB" altLang="en-US" dirty="0" smtClean="0"/>
              <a:t>So what happens when we want to manipulate two or more objects in a complex way?</a:t>
            </a:r>
          </a:p>
          <a:p>
            <a:pPr lvl="2" eaLnBrk="1" hangingPunct="1">
              <a:buClr>
                <a:schemeClr val="tx1"/>
              </a:buClr>
            </a:pPr>
            <a:r>
              <a:rPr lang="en-GB" altLang="en-US" dirty="0" smtClean="0"/>
              <a:t>The only way to wipe the matrix clean is to Load the identity matrix then redo the view transform</a:t>
            </a:r>
          </a:p>
          <a:p>
            <a:pPr lvl="2" eaLnBrk="1" hangingPunct="1">
              <a:buClr>
                <a:schemeClr val="tx1"/>
              </a:buClr>
            </a:pPr>
            <a:r>
              <a:rPr lang="en-GB" altLang="en-US" dirty="0" smtClean="0"/>
              <a:t>Not practical and not elegant</a:t>
            </a:r>
          </a:p>
        </p:txBody>
      </p:sp>
    </p:spTree>
    <p:extLst>
      <p:ext uri="{BB962C8B-B14F-4D97-AF65-F5344CB8AC3E}">
        <p14:creationId xmlns:p14="http://schemas.microsoft.com/office/powerpoint/2010/main" val="2739497336"/>
      </p:ext>
    </p:extLst>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GB" altLang="en-US" smtClean="0"/>
              <a:t>The Matrix Stack</a:t>
            </a:r>
          </a:p>
        </p:txBody>
      </p:sp>
      <p:sp>
        <p:nvSpPr>
          <p:cNvPr id="5123" name="Rectangle 3"/>
          <p:cNvSpPr>
            <a:spLocks noGrp="1" noChangeArrowheads="1"/>
          </p:cNvSpPr>
          <p:nvPr>
            <p:ph idx="1"/>
          </p:nvPr>
        </p:nvSpPr>
        <p:spPr/>
        <p:txBody>
          <a:bodyPr>
            <a:noAutofit/>
          </a:bodyPr>
          <a:lstStyle/>
          <a:p>
            <a:pPr eaLnBrk="1" hangingPunct="1">
              <a:buClr>
                <a:schemeClr val="tx1"/>
              </a:buClr>
              <a:defRPr/>
            </a:pPr>
            <a:r>
              <a:rPr lang="en-GB" altLang="en-US" sz="2400" dirty="0" smtClean="0"/>
              <a:t>The Matrix stack is a list of Matrices that we can manipulate, built into OpenGL</a:t>
            </a:r>
          </a:p>
          <a:p>
            <a:pPr eaLnBrk="1" hangingPunct="1">
              <a:buClr>
                <a:schemeClr val="tx1"/>
              </a:buClr>
              <a:defRPr/>
            </a:pPr>
            <a:r>
              <a:rPr lang="en-GB" altLang="en-US" sz="2400" dirty="0" smtClean="0"/>
              <a:t>Helps us organise our models transforms into a hierarchy. Allowing much more complex manipulation of objects. </a:t>
            </a:r>
          </a:p>
          <a:p>
            <a:pPr eaLnBrk="1" hangingPunct="1">
              <a:buClr>
                <a:schemeClr val="tx1"/>
              </a:buClr>
              <a:defRPr/>
            </a:pPr>
            <a:r>
              <a:rPr lang="en-GB" altLang="en-US" sz="2400" dirty="0" smtClean="0"/>
              <a:t>Already been using the matrix stack! But only the top level. </a:t>
            </a:r>
          </a:p>
          <a:p>
            <a:pPr eaLnBrk="1" hangingPunct="1">
              <a:buClr>
                <a:schemeClr val="tx1"/>
              </a:buClr>
              <a:defRPr/>
            </a:pPr>
            <a:r>
              <a:rPr lang="en-GB" altLang="en-US" sz="2400" dirty="0" smtClean="0"/>
              <a:t>Allows us to ‘Save’  the current matrix transform we are using to the stack</a:t>
            </a:r>
          </a:p>
          <a:p>
            <a:pPr lvl="1" eaLnBrk="1" hangingPunct="1">
              <a:buClr>
                <a:schemeClr val="tx1"/>
              </a:buClr>
              <a:defRPr/>
            </a:pPr>
            <a:r>
              <a:rPr lang="en-GB" altLang="en-US" sz="2000" dirty="0" smtClean="0"/>
              <a:t>This works for the modelling, projection and texturing transforms.</a:t>
            </a:r>
          </a:p>
        </p:txBody>
      </p:sp>
    </p:spTree>
    <p:extLst>
      <p:ext uri="{BB962C8B-B14F-4D97-AF65-F5344CB8AC3E}">
        <p14:creationId xmlns:p14="http://schemas.microsoft.com/office/powerpoint/2010/main" val="10274688"/>
      </p:ext>
    </p:extLst>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GB" altLang="en-US" smtClean="0"/>
              <a:t>The Matrix Stack</a:t>
            </a:r>
          </a:p>
        </p:txBody>
      </p:sp>
      <p:sp>
        <p:nvSpPr>
          <p:cNvPr id="22531" name="Rectangle 3"/>
          <p:cNvSpPr>
            <a:spLocks noGrp="1" noChangeArrowheads="1"/>
          </p:cNvSpPr>
          <p:nvPr>
            <p:ph idx="1"/>
          </p:nvPr>
        </p:nvSpPr>
        <p:spPr>
          <a:xfrm>
            <a:off x="152400" y="1447800"/>
            <a:ext cx="8686800" cy="3505200"/>
          </a:xfrm>
        </p:spPr>
        <p:txBody>
          <a:bodyPr>
            <a:noAutofit/>
          </a:bodyPr>
          <a:lstStyle/>
          <a:p>
            <a:pPr eaLnBrk="1" hangingPunct="1">
              <a:buClr>
                <a:schemeClr val="tx1"/>
              </a:buClr>
              <a:defRPr/>
            </a:pPr>
            <a:r>
              <a:rPr lang="en-GB" altLang="en-US" sz="2400" dirty="0" smtClean="0"/>
              <a:t>LIFO stack system (A reminder)</a:t>
            </a:r>
          </a:p>
          <a:p>
            <a:pPr lvl="1" eaLnBrk="1" hangingPunct="1">
              <a:buClr>
                <a:schemeClr val="tx1"/>
              </a:buClr>
              <a:defRPr/>
            </a:pPr>
            <a:r>
              <a:rPr lang="en-GB" altLang="en-US" sz="2400" dirty="0" smtClean="0"/>
              <a:t>Stack of data objects. In our case matrices.</a:t>
            </a:r>
          </a:p>
          <a:p>
            <a:pPr lvl="1" eaLnBrk="1" hangingPunct="1">
              <a:buClr>
                <a:schemeClr val="tx1"/>
              </a:buClr>
              <a:defRPr/>
            </a:pPr>
            <a:r>
              <a:rPr lang="en-GB" altLang="en-US" sz="2400" dirty="0" smtClean="0"/>
              <a:t>Up to 32 Matrices (4*4) can be stored.</a:t>
            </a:r>
          </a:p>
          <a:p>
            <a:pPr lvl="1" eaLnBrk="1" hangingPunct="1">
              <a:buClr>
                <a:schemeClr val="tx1"/>
              </a:buClr>
              <a:defRPr/>
            </a:pPr>
            <a:r>
              <a:rPr lang="en-GB" altLang="en-US" sz="2400" dirty="0" smtClean="0"/>
              <a:t>The last data to be added to the stack is the first taken out.</a:t>
            </a:r>
          </a:p>
          <a:p>
            <a:pPr lvl="1" eaLnBrk="1" hangingPunct="1">
              <a:buClr>
                <a:schemeClr val="tx1"/>
              </a:buClr>
              <a:defRPr/>
            </a:pPr>
            <a:r>
              <a:rPr lang="en-GB" altLang="en-US" sz="2400" dirty="0" smtClean="0"/>
              <a:t>Only two commands to manipulate the stack.</a:t>
            </a:r>
          </a:p>
          <a:p>
            <a:pPr lvl="2" eaLnBrk="1" hangingPunct="1">
              <a:buClr>
                <a:schemeClr val="tx1"/>
              </a:buClr>
              <a:defRPr/>
            </a:pPr>
            <a:r>
              <a:rPr lang="en-GB" altLang="en-US" sz="2000" dirty="0" smtClean="0"/>
              <a:t>Push (puts a new data value on top of the stack).</a:t>
            </a:r>
          </a:p>
          <a:p>
            <a:pPr lvl="2" eaLnBrk="1" hangingPunct="1">
              <a:buClr>
                <a:schemeClr val="tx1"/>
              </a:buClr>
              <a:defRPr/>
            </a:pPr>
            <a:r>
              <a:rPr lang="en-GB" altLang="en-US" sz="2000" dirty="0" smtClean="0"/>
              <a:t>Pop (removes top value from the stack).</a:t>
            </a:r>
          </a:p>
        </p:txBody>
      </p:sp>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4953000"/>
            <a:ext cx="257175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7910076"/>
      </p:ext>
    </p:extLst>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GB" altLang="en-US" smtClean="0"/>
              <a:t>The Matrix Stack</a:t>
            </a:r>
          </a:p>
        </p:txBody>
      </p:sp>
      <p:sp>
        <p:nvSpPr>
          <p:cNvPr id="23555" name="Rectangle 3"/>
          <p:cNvSpPr>
            <a:spLocks noGrp="1" noChangeArrowheads="1"/>
          </p:cNvSpPr>
          <p:nvPr>
            <p:ph idx="1"/>
          </p:nvPr>
        </p:nvSpPr>
        <p:spPr/>
        <p:txBody>
          <a:bodyPr>
            <a:noAutofit/>
          </a:bodyPr>
          <a:lstStyle/>
          <a:p>
            <a:pPr eaLnBrk="1" hangingPunct="1">
              <a:buClr>
                <a:schemeClr val="tx1"/>
              </a:buClr>
              <a:defRPr/>
            </a:pPr>
            <a:r>
              <a:rPr lang="en-GB" altLang="en-US" sz="2400" dirty="0" smtClean="0"/>
              <a:t>Implementation in OpenGL</a:t>
            </a:r>
          </a:p>
          <a:p>
            <a:pPr marL="806450" lvl="1" indent="-457200" eaLnBrk="1" hangingPunct="1">
              <a:buClr>
                <a:schemeClr val="tx1"/>
              </a:buClr>
              <a:defRPr/>
            </a:pPr>
            <a:r>
              <a:rPr lang="en-GB" altLang="en-US" sz="2400" dirty="0" smtClean="0"/>
              <a:t>The ‘top’ of the matrix stack, is the one we have already been using. This is the current matrix that we change. This is the transform that is applied to whatever we draw next. </a:t>
            </a:r>
          </a:p>
          <a:p>
            <a:pPr marL="806450" lvl="1" indent="-457200" eaLnBrk="1" hangingPunct="1">
              <a:buClr>
                <a:schemeClr val="tx1"/>
              </a:buClr>
              <a:defRPr/>
            </a:pPr>
            <a:r>
              <a:rPr lang="en-GB" altLang="en-US" sz="2400" dirty="0" err="1" smtClean="0"/>
              <a:t>glPushMatrix</a:t>
            </a:r>
            <a:r>
              <a:rPr lang="en-GB" altLang="en-US" sz="2400" dirty="0" smtClean="0"/>
              <a:t>()- moves the matrix stack down 1 entry. Copies the current matrix into the second entry. (Top and second from top matrices are now the same)</a:t>
            </a:r>
          </a:p>
          <a:p>
            <a:pPr marL="806450" lvl="1" indent="-457200" eaLnBrk="1" hangingPunct="1">
              <a:buClr>
                <a:schemeClr val="tx1"/>
              </a:buClr>
              <a:defRPr/>
            </a:pPr>
            <a:r>
              <a:rPr lang="en-GB" altLang="en-US" sz="2400" dirty="0" err="1" smtClean="0"/>
              <a:t>glPopMatrix</a:t>
            </a:r>
            <a:r>
              <a:rPr lang="en-GB" altLang="en-US" sz="2400" dirty="0" smtClean="0"/>
              <a:t>()- Deletes the current (top matrix) The second from top is the new current matrix.</a:t>
            </a:r>
          </a:p>
        </p:txBody>
      </p:sp>
    </p:spTree>
    <p:extLst>
      <p:ext uri="{BB962C8B-B14F-4D97-AF65-F5344CB8AC3E}">
        <p14:creationId xmlns:p14="http://schemas.microsoft.com/office/powerpoint/2010/main" val="1018272416"/>
      </p:ext>
    </p:extLst>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GB" altLang="en-US" smtClean="0"/>
              <a:t>The Matrix Stack</a:t>
            </a:r>
          </a:p>
        </p:txBody>
      </p:sp>
      <p:sp>
        <p:nvSpPr>
          <p:cNvPr id="24579" name="Rectangle 3"/>
          <p:cNvSpPr>
            <a:spLocks noGrp="1" noChangeArrowheads="1"/>
          </p:cNvSpPr>
          <p:nvPr>
            <p:ph idx="1"/>
          </p:nvPr>
        </p:nvSpPr>
        <p:spPr/>
        <p:txBody>
          <a:bodyPr>
            <a:noAutofit/>
          </a:bodyPr>
          <a:lstStyle/>
          <a:p>
            <a:pPr eaLnBrk="1" hangingPunct="1">
              <a:buClr>
                <a:schemeClr val="tx1"/>
              </a:buClr>
              <a:defRPr/>
            </a:pPr>
            <a:r>
              <a:rPr lang="en-GB" altLang="en-US" sz="2400" dirty="0" smtClean="0"/>
              <a:t>Think of it more as</a:t>
            </a:r>
          </a:p>
          <a:p>
            <a:pPr lvl="1" eaLnBrk="1" hangingPunct="1">
              <a:buClr>
                <a:schemeClr val="tx1"/>
              </a:buClr>
              <a:defRPr/>
            </a:pPr>
            <a:r>
              <a:rPr lang="en-GB" altLang="en-US" sz="2400" dirty="0" smtClean="0"/>
              <a:t>Push – “remember where we are”</a:t>
            </a:r>
          </a:p>
          <a:p>
            <a:pPr lvl="1" eaLnBrk="1" hangingPunct="1">
              <a:buClr>
                <a:schemeClr val="tx1"/>
              </a:buClr>
              <a:defRPr/>
            </a:pPr>
            <a:r>
              <a:rPr lang="en-GB" altLang="en-US" sz="2400" dirty="0" smtClean="0"/>
              <a:t>Pop – “ Go back to where we were a second ago”</a:t>
            </a:r>
          </a:p>
          <a:p>
            <a:pPr eaLnBrk="1" hangingPunct="1">
              <a:buClr>
                <a:schemeClr val="tx1"/>
              </a:buClr>
              <a:defRPr/>
            </a:pPr>
            <a:r>
              <a:rPr lang="en-GB" altLang="en-US" sz="2400" dirty="0" smtClean="0"/>
              <a:t>Note that when you Pop back to the previous matrix, this is the current matrix and no longer stored in the stack. </a:t>
            </a:r>
          </a:p>
          <a:p>
            <a:pPr eaLnBrk="1" hangingPunct="1">
              <a:buClr>
                <a:schemeClr val="tx1"/>
              </a:buClr>
              <a:defRPr/>
            </a:pPr>
            <a:r>
              <a:rPr lang="en-GB" altLang="en-US" sz="2400" dirty="0" smtClean="0"/>
              <a:t>If you want to go back to a certain transform again. The first thing you do after you pop is push it to the stack again.</a:t>
            </a:r>
          </a:p>
          <a:p>
            <a:pPr eaLnBrk="1" hangingPunct="1">
              <a:buClr>
                <a:schemeClr val="tx1"/>
              </a:buClr>
              <a:defRPr/>
            </a:pPr>
            <a:r>
              <a:rPr lang="en-GB" altLang="en-US" sz="2400" dirty="0" smtClean="0"/>
              <a:t>Endless fun!</a:t>
            </a:r>
          </a:p>
        </p:txBody>
      </p:sp>
    </p:spTree>
    <p:extLst>
      <p:ext uri="{BB962C8B-B14F-4D97-AF65-F5344CB8AC3E}">
        <p14:creationId xmlns:p14="http://schemas.microsoft.com/office/powerpoint/2010/main" val="1476553582"/>
      </p:ext>
    </p:extLst>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GB" altLang="en-US" smtClean="0"/>
              <a:t>Hierarchical Modelling</a:t>
            </a:r>
          </a:p>
        </p:txBody>
      </p:sp>
      <p:sp>
        <p:nvSpPr>
          <p:cNvPr id="9219" name="Rectangle 3"/>
          <p:cNvSpPr>
            <a:spLocks noGrp="1" noChangeArrowheads="1"/>
          </p:cNvSpPr>
          <p:nvPr>
            <p:ph idx="1"/>
          </p:nvPr>
        </p:nvSpPr>
        <p:spPr/>
        <p:txBody>
          <a:bodyPr/>
          <a:lstStyle/>
          <a:p>
            <a:pPr eaLnBrk="1" hangingPunct="1">
              <a:buClr>
                <a:schemeClr val="tx1"/>
              </a:buClr>
            </a:pPr>
            <a:r>
              <a:rPr lang="en-GB" altLang="en-US" dirty="0" smtClean="0"/>
              <a:t>Using the Matrix stack to store previous matrix transforms so we can place multiple objects in complex ways</a:t>
            </a:r>
          </a:p>
          <a:p>
            <a:pPr eaLnBrk="1" hangingPunct="1">
              <a:buClr>
                <a:schemeClr val="tx1"/>
              </a:buClr>
            </a:pPr>
            <a:r>
              <a:rPr lang="en-GB" altLang="en-US" dirty="0" smtClean="0"/>
              <a:t>For example an object used multiple times in a single scene, each time requiring a new transform</a:t>
            </a:r>
          </a:p>
          <a:p>
            <a:pPr lvl="1" eaLnBrk="1" hangingPunct="1">
              <a:buClr>
                <a:schemeClr val="tx1"/>
              </a:buClr>
            </a:pPr>
            <a:r>
              <a:rPr lang="en-GB" altLang="en-US" dirty="0" smtClean="0"/>
              <a:t>Warehouse full of </a:t>
            </a:r>
            <a:r>
              <a:rPr lang="en-GB" altLang="en-US" dirty="0" smtClean="0"/>
              <a:t>crates</a:t>
            </a:r>
            <a:endParaRPr lang="en-GB" altLang="en-US" dirty="0" smtClean="0"/>
          </a:p>
          <a:p>
            <a:pPr lvl="1" eaLnBrk="1" hangingPunct="1">
              <a:buClr>
                <a:schemeClr val="tx1"/>
              </a:buClr>
            </a:pPr>
            <a:r>
              <a:rPr lang="en-GB" altLang="en-US" dirty="0" smtClean="0"/>
              <a:t>Multiple AI enemies of a single </a:t>
            </a:r>
            <a:r>
              <a:rPr lang="en-GB" altLang="en-US" dirty="0" smtClean="0"/>
              <a:t>type</a:t>
            </a:r>
          </a:p>
          <a:p>
            <a:pPr lvl="1" eaLnBrk="1" hangingPunct="1">
              <a:buClr>
                <a:schemeClr val="tx1"/>
              </a:buClr>
            </a:pPr>
            <a:r>
              <a:rPr lang="en-GB" altLang="en-US" dirty="0" smtClean="0"/>
              <a:t>A car</a:t>
            </a:r>
            <a:endParaRPr lang="en-GB" altLang="en-US" dirty="0" smtClean="0"/>
          </a:p>
        </p:txBody>
      </p:sp>
    </p:spTree>
    <p:extLst>
      <p:ext uri="{BB962C8B-B14F-4D97-AF65-F5344CB8AC3E}">
        <p14:creationId xmlns:p14="http://schemas.microsoft.com/office/powerpoint/2010/main" val="380485801"/>
      </p:ext>
    </p:extLst>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GB" altLang="en-US" smtClean="0"/>
              <a:t>Hierarchical Modelling</a:t>
            </a:r>
          </a:p>
        </p:txBody>
      </p:sp>
      <p:sp>
        <p:nvSpPr>
          <p:cNvPr id="10243" name="Rectangle 3"/>
          <p:cNvSpPr>
            <a:spLocks noGrp="1" noChangeArrowheads="1"/>
          </p:cNvSpPr>
          <p:nvPr>
            <p:ph idx="1"/>
          </p:nvPr>
        </p:nvSpPr>
        <p:spPr/>
        <p:txBody>
          <a:bodyPr/>
          <a:lstStyle/>
          <a:p>
            <a:pPr eaLnBrk="1" hangingPunct="1">
              <a:buClr>
                <a:schemeClr val="tx1"/>
              </a:buClr>
            </a:pPr>
            <a:r>
              <a:rPr lang="en-GB" altLang="en-US" smtClean="0"/>
              <a:t>An Example: Drawing a car</a:t>
            </a:r>
          </a:p>
          <a:p>
            <a:pPr lvl="1" eaLnBrk="1" hangingPunct="1">
              <a:buClr>
                <a:schemeClr val="tx1"/>
              </a:buClr>
            </a:pPr>
            <a:r>
              <a:rPr lang="en-GB" altLang="en-US" smtClean="0"/>
              <a:t>Car has 4 wheels</a:t>
            </a:r>
          </a:p>
          <a:p>
            <a:pPr lvl="1" eaLnBrk="1" hangingPunct="1">
              <a:buClr>
                <a:schemeClr val="tx1"/>
              </a:buClr>
            </a:pPr>
            <a:r>
              <a:rPr lang="en-GB" altLang="en-US" smtClean="0"/>
              <a:t>Each wheel has 4 bolts</a:t>
            </a:r>
          </a:p>
          <a:p>
            <a:pPr lvl="1" eaLnBrk="1" hangingPunct="1">
              <a:buClr>
                <a:schemeClr val="tx1"/>
              </a:buClr>
            </a:pPr>
            <a:endParaRPr lang="en-GB" altLang="en-US" smtClean="0"/>
          </a:p>
          <a:p>
            <a:pPr lvl="1" eaLnBrk="1" hangingPunct="1">
              <a:buClr>
                <a:schemeClr val="tx1"/>
              </a:buClr>
            </a:pPr>
            <a:r>
              <a:rPr lang="en-GB" altLang="en-US" smtClean="0"/>
              <a:t>We can use the matrix stack to draw a car with 4 wheels, only using a single “Draw wheel function”</a:t>
            </a:r>
          </a:p>
          <a:p>
            <a:pPr lvl="1" eaLnBrk="1" hangingPunct="1">
              <a:buClr>
                <a:schemeClr val="tx1"/>
              </a:buClr>
            </a:pPr>
            <a:endParaRPr lang="en-GB" altLang="en-US" smtClean="0"/>
          </a:p>
          <a:p>
            <a:pPr eaLnBrk="1" hangingPunct="1">
              <a:buClr>
                <a:schemeClr val="tx1"/>
              </a:buClr>
            </a:pPr>
            <a:endParaRPr lang="en-GB" altLang="en-US" baseline="30000" smtClean="0"/>
          </a:p>
        </p:txBody>
      </p:sp>
      <p:pic>
        <p:nvPicPr>
          <p:cNvPr id="10244" name="Picture 4" descr="C:\Users\Paul\Downloads\MC90044035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5600" y="1557338"/>
            <a:ext cx="3048000" cy="159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1872831"/>
      </p:ext>
    </p:extLst>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GB" altLang="en-US" smtClean="0"/>
              <a:t>Hierarchical Modelling</a:t>
            </a:r>
          </a:p>
        </p:txBody>
      </p:sp>
      <p:sp>
        <p:nvSpPr>
          <p:cNvPr id="27651" name="Rectangle 3"/>
          <p:cNvSpPr>
            <a:spLocks noGrp="1" noChangeArrowheads="1"/>
          </p:cNvSpPr>
          <p:nvPr>
            <p:ph idx="1"/>
          </p:nvPr>
        </p:nvSpPr>
        <p:spPr/>
        <p:txBody>
          <a:bodyPr>
            <a:normAutofit fontScale="77500" lnSpcReduction="20000"/>
          </a:bodyPr>
          <a:lstStyle/>
          <a:p>
            <a:pPr eaLnBrk="1" hangingPunct="1">
              <a:lnSpc>
                <a:spcPct val="120000"/>
              </a:lnSpc>
              <a:buClr>
                <a:schemeClr val="tx1"/>
              </a:buClr>
              <a:defRPr/>
            </a:pPr>
            <a:r>
              <a:rPr lang="en-GB" altLang="en-US" dirty="0" smtClean="0"/>
              <a:t>Draw Wheel Function</a:t>
            </a:r>
          </a:p>
          <a:p>
            <a:pPr lvl="1" eaLnBrk="1" hangingPunct="1">
              <a:lnSpc>
                <a:spcPct val="120000"/>
              </a:lnSpc>
              <a:buClr>
                <a:schemeClr val="tx1"/>
              </a:buClr>
              <a:defRPr/>
            </a:pPr>
            <a:endParaRPr lang="en-GB" altLang="en-US" dirty="0" smtClean="0"/>
          </a:p>
          <a:p>
            <a:pPr lvl="1" eaLnBrk="1" hangingPunct="1">
              <a:lnSpc>
                <a:spcPct val="120000"/>
              </a:lnSpc>
              <a:buClr>
                <a:schemeClr val="tx1"/>
              </a:buClr>
              <a:buFont typeface="Wingdings" pitchFamily="2" charset="2"/>
              <a:buNone/>
              <a:defRPr/>
            </a:pPr>
            <a:r>
              <a:rPr lang="en-GB" altLang="en-US" dirty="0" smtClean="0"/>
              <a:t>Draw Wheel()</a:t>
            </a:r>
          </a:p>
          <a:p>
            <a:pPr lvl="1" eaLnBrk="1" hangingPunct="1">
              <a:lnSpc>
                <a:spcPct val="120000"/>
              </a:lnSpc>
              <a:buClr>
                <a:schemeClr val="tx1"/>
              </a:buClr>
              <a:buFont typeface="Wingdings" pitchFamily="2" charset="2"/>
              <a:buNone/>
              <a:defRPr/>
            </a:pPr>
            <a:r>
              <a:rPr lang="en-GB" altLang="en-US" dirty="0" smtClean="0"/>
              <a:t>for(</a:t>
            </a:r>
            <a:r>
              <a:rPr lang="en-GB" altLang="en-US" dirty="0" err="1" smtClean="0"/>
              <a:t>i</a:t>
            </a:r>
            <a:r>
              <a:rPr lang="en-GB" altLang="en-US" dirty="0" smtClean="0"/>
              <a:t>=0, </a:t>
            </a:r>
            <a:r>
              <a:rPr lang="en-GB" altLang="en-US" dirty="0" err="1" smtClean="0"/>
              <a:t>i</a:t>
            </a:r>
            <a:r>
              <a:rPr lang="en-GB" altLang="en-US" dirty="0" smtClean="0"/>
              <a:t>&lt;5, </a:t>
            </a:r>
            <a:r>
              <a:rPr lang="en-GB" altLang="en-US" dirty="0" err="1" smtClean="0"/>
              <a:t>i</a:t>
            </a:r>
            <a:r>
              <a:rPr lang="en-GB" altLang="en-US" dirty="0" smtClean="0"/>
              <a:t>++)</a:t>
            </a:r>
          </a:p>
          <a:p>
            <a:pPr lvl="1" eaLnBrk="1" hangingPunct="1">
              <a:lnSpc>
                <a:spcPct val="120000"/>
              </a:lnSpc>
              <a:buClr>
                <a:schemeClr val="tx1"/>
              </a:buClr>
              <a:buFont typeface="Wingdings" pitchFamily="2" charset="2"/>
              <a:buNone/>
              <a:defRPr/>
            </a:pPr>
            <a:r>
              <a:rPr lang="en-GB" altLang="en-US" dirty="0" smtClean="0"/>
              <a:t>{</a:t>
            </a:r>
          </a:p>
          <a:p>
            <a:pPr lvl="1" eaLnBrk="1" hangingPunct="1">
              <a:lnSpc>
                <a:spcPct val="120000"/>
              </a:lnSpc>
              <a:buClr>
                <a:schemeClr val="tx1"/>
              </a:buClr>
              <a:buFont typeface="Wingdings" pitchFamily="2" charset="2"/>
              <a:buNone/>
              <a:defRPr/>
            </a:pPr>
            <a:r>
              <a:rPr lang="en-GB" altLang="en-US" dirty="0" smtClean="0"/>
              <a:t>	</a:t>
            </a:r>
            <a:r>
              <a:rPr lang="en-GB" altLang="en-US" dirty="0" err="1" smtClean="0"/>
              <a:t>glPushMatrix</a:t>
            </a:r>
            <a:r>
              <a:rPr lang="en-GB" altLang="en-US" dirty="0" smtClean="0"/>
              <a:t>();</a:t>
            </a:r>
          </a:p>
          <a:p>
            <a:pPr lvl="1" eaLnBrk="1" hangingPunct="1">
              <a:lnSpc>
                <a:spcPct val="120000"/>
              </a:lnSpc>
              <a:buClr>
                <a:schemeClr val="tx1"/>
              </a:buClr>
              <a:buFont typeface="Wingdings" pitchFamily="2" charset="2"/>
              <a:buNone/>
              <a:defRPr/>
            </a:pPr>
            <a:r>
              <a:rPr lang="en-GB" altLang="en-US" dirty="0" smtClean="0"/>
              <a:t>	</a:t>
            </a:r>
            <a:r>
              <a:rPr lang="en-GB" altLang="en-US" dirty="0" err="1" smtClean="0"/>
              <a:t>glRotatef</a:t>
            </a:r>
            <a:r>
              <a:rPr lang="en-GB" altLang="en-US" dirty="0" smtClean="0"/>
              <a:t>(72.0*</a:t>
            </a:r>
            <a:r>
              <a:rPr lang="en-GB" altLang="en-US" dirty="0" err="1" smtClean="0"/>
              <a:t>i</a:t>
            </a:r>
            <a:r>
              <a:rPr lang="en-GB" altLang="en-US" dirty="0" smtClean="0"/>
              <a:t>, 0.0, 0.0, 1.0)</a:t>
            </a:r>
          </a:p>
          <a:p>
            <a:pPr lvl="1" eaLnBrk="1" hangingPunct="1">
              <a:lnSpc>
                <a:spcPct val="120000"/>
              </a:lnSpc>
              <a:buClr>
                <a:schemeClr val="tx1"/>
              </a:buClr>
              <a:buFont typeface="Wingdings" pitchFamily="2" charset="2"/>
              <a:buNone/>
              <a:defRPr/>
            </a:pPr>
            <a:r>
              <a:rPr lang="en-GB" altLang="en-US" dirty="0" smtClean="0"/>
              <a:t>	</a:t>
            </a:r>
            <a:r>
              <a:rPr lang="en-GB" altLang="en-US" dirty="0" err="1" smtClean="0"/>
              <a:t>glTranslatef</a:t>
            </a:r>
            <a:r>
              <a:rPr lang="en-GB" altLang="en-US" dirty="0" smtClean="0"/>
              <a:t>(3.0, 0.0, 0.0);</a:t>
            </a:r>
          </a:p>
          <a:p>
            <a:pPr lvl="1" eaLnBrk="1" hangingPunct="1">
              <a:lnSpc>
                <a:spcPct val="120000"/>
              </a:lnSpc>
              <a:buClr>
                <a:schemeClr val="tx1"/>
              </a:buClr>
              <a:buFont typeface="Wingdings" pitchFamily="2" charset="2"/>
              <a:buNone/>
              <a:defRPr/>
            </a:pPr>
            <a:r>
              <a:rPr lang="en-GB" altLang="en-US" dirty="0" smtClean="0"/>
              <a:t>	draw bolt()</a:t>
            </a:r>
          </a:p>
          <a:p>
            <a:pPr lvl="1" eaLnBrk="1" hangingPunct="1">
              <a:lnSpc>
                <a:spcPct val="120000"/>
              </a:lnSpc>
              <a:buClr>
                <a:schemeClr val="tx1"/>
              </a:buClr>
              <a:buFont typeface="Wingdings" pitchFamily="2" charset="2"/>
              <a:buNone/>
              <a:defRPr/>
            </a:pPr>
            <a:r>
              <a:rPr lang="en-GB" altLang="en-US" dirty="0" smtClean="0"/>
              <a:t>	</a:t>
            </a:r>
            <a:r>
              <a:rPr lang="en-GB" altLang="en-US" dirty="0" err="1" smtClean="0"/>
              <a:t>glPopMatrix</a:t>
            </a:r>
            <a:r>
              <a:rPr lang="en-GB" altLang="en-US" dirty="0" smtClean="0"/>
              <a:t>()</a:t>
            </a:r>
          </a:p>
          <a:p>
            <a:pPr lvl="1" eaLnBrk="1" hangingPunct="1">
              <a:lnSpc>
                <a:spcPct val="120000"/>
              </a:lnSpc>
              <a:buClr>
                <a:schemeClr val="tx1"/>
              </a:buClr>
              <a:buFont typeface="Wingdings" pitchFamily="2" charset="2"/>
              <a:buNone/>
              <a:defRPr/>
            </a:pPr>
            <a:r>
              <a:rPr lang="en-GB" altLang="en-US" dirty="0" smtClean="0"/>
              <a:t>}</a:t>
            </a:r>
          </a:p>
        </p:txBody>
      </p:sp>
    </p:spTree>
    <p:extLst>
      <p:ext uri="{BB962C8B-B14F-4D97-AF65-F5344CB8AC3E}">
        <p14:creationId xmlns:p14="http://schemas.microsoft.com/office/powerpoint/2010/main" val="1011502447"/>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GB" altLang="en-US" smtClean="0"/>
              <a:t>Matrices in 3D graphics</a:t>
            </a:r>
          </a:p>
        </p:txBody>
      </p:sp>
      <p:sp>
        <p:nvSpPr>
          <p:cNvPr id="3" name="Content Placeholder 2"/>
          <p:cNvSpPr>
            <a:spLocks noGrp="1"/>
          </p:cNvSpPr>
          <p:nvPr>
            <p:ph idx="1"/>
          </p:nvPr>
        </p:nvSpPr>
        <p:spPr/>
        <p:txBody>
          <a:bodyPr/>
          <a:lstStyle/>
          <a:p>
            <a:pPr eaLnBrk="1" hangingPunct="1">
              <a:buClr>
                <a:schemeClr val="tx1"/>
              </a:buClr>
              <a:defRPr/>
            </a:pPr>
            <a:r>
              <a:rPr lang="en-GB" altLang="en-US" sz="2400" dirty="0" smtClean="0"/>
              <a:t>Matrices are all important in 3D graphics</a:t>
            </a:r>
          </a:p>
          <a:p>
            <a:pPr eaLnBrk="1" hangingPunct="1">
              <a:buClr>
                <a:schemeClr val="tx1"/>
              </a:buClr>
              <a:defRPr/>
            </a:pPr>
            <a:r>
              <a:rPr lang="en-GB" altLang="en-US" sz="2400" dirty="0" smtClean="0"/>
              <a:t>Much of what you do is done by manipulating matrices</a:t>
            </a:r>
          </a:p>
          <a:p>
            <a:pPr marL="342900" lvl="1" indent="-342900" eaLnBrk="1" hangingPunct="1">
              <a:buClr>
                <a:schemeClr val="tx1"/>
              </a:buClr>
              <a:buFontTx/>
              <a:buChar char="•"/>
              <a:defRPr/>
            </a:pPr>
            <a:r>
              <a:rPr lang="en-GB" altLang="en-US" sz="2400" dirty="0" smtClean="0"/>
              <a:t>Each part of the pipeline can greatly effect the outcome and is controlled by matrices</a:t>
            </a:r>
          </a:p>
          <a:p>
            <a:pPr lvl="1" eaLnBrk="1" hangingPunct="1">
              <a:buClr>
                <a:schemeClr val="tx1"/>
              </a:buClr>
              <a:defRPr/>
            </a:pPr>
            <a:r>
              <a:rPr lang="en-GB" altLang="en-US" sz="2400" dirty="0" smtClean="0"/>
              <a:t>3D </a:t>
            </a:r>
            <a:r>
              <a:rPr lang="en-GB" altLang="en-US" sz="2400" dirty="0" smtClean="0"/>
              <a:t>pipeline:  </a:t>
            </a:r>
          </a:p>
          <a:p>
            <a:pPr lvl="2" eaLnBrk="1" hangingPunct="1">
              <a:buClr>
                <a:schemeClr val="tx1"/>
              </a:buClr>
              <a:defRPr/>
            </a:pPr>
            <a:r>
              <a:rPr lang="en-GB" altLang="en-US" sz="2000" dirty="0" smtClean="0"/>
              <a:t>Modelling &gt; Viewing &gt; Projection &gt; Display</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GB" altLang="en-US" smtClean="0"/>
              <a:t>Hierarchical Modelling</a:t>
            </a:r>
          </a:p>
        </p:txBody>
      </p:sp>
      <p:sp>
        <p:nvSpPr>
          <p:cNvPr id="28675" name="Rectangle 3"/>
          <p:cNvSpPr>
            <a:spLocks noGrp="1" noChangeArrowheads="1"/>
          </p:cNvSpPr>
          <p:nvPr>
            <p:ph idx="1"/>
          </p:nvPr>
        </p:nvSpPr>
        <p:spPr/>
        <p:txBody>
          <a:bodyPr>
            <a:normAutofit fontScale="70000" lnSpcReduction="20000"/>
          </a:bodyPr>
          <a:lstStyle/>
          <a:p>
            <a:pPr eaLnBrk="1" hangingPunct="1">
              <a:lnSpc>
                <a:spcPct val="120000"/>
              </a:lnSpc>
              <a:buClr>
                <a:schemeClr val="tx1"/>
              </a:buClr>
              <a:defRPr/>
            </a:pPr>
            <a:r>
              <a:rPr lang="en-GB" altLang="en-US" dirty="0" smtClean="0"/>
              <a:t>Draw car and all wheels</a:t>
            </a:r>
          </a:p>
          <a:p>
            <a:pPr lvl="1" eaLnBrk="1" hangingPunct="1">
              <a:lnSpc>
                <a:spcPct val="120000"/>
              </a:lnSpc>
              <a:buClr>
                <a:schemeClr val="tx1"/>
              </a:buClr>
              <a:defRPr/>
            </a:pPr>
            <a:endParaRPr lang="en-GB" altLang="en-US" dirty="0" smtClean="0"/>
          </a:p>
          <a:p>
            <a:pPr lvl="1" eaLnBrk="1" hangingPunct="1">
              <a:lnSpc>
                <a:spcPct val="120000"/>
              </a:lnSpc>
              <a:buClr>
                <a:schemeClr val="tx1"/>
              </a:buClr>
              <a:buFont typeface="Wingdings" pitchFamily="2" charset="2"/>
              <a:buNone/>
              <a:defRPr/>
            </a:pPr>
            <a:r>
              <a:rPr lang="en-GB" altLang="en-US" dirty="0" smtClean="0"/>
              <a:t>Draw car body();</a:t>
            </a:r>
          </a:p>
          <a:p>
            <a:pPr lvl="1" eaLnBrk="1" hangingPunct="1">
              <a:lnSpc>
                <a:spcPct val="120000"/>
              </a:lnSpc>
              <a:buClr>
                <a:schemeClr val="tx1"/>
              </a:buClr>
              <a:buFont typeface="Wingdings" pitchFamily="2" charset="2"/>
              <a:buNone/>
              <a:defRPr/>
            </a:pPr>
            <a:r>
              <a:rPr lang="en-GB" altLang="en-US" dirty="0" err="1" smtClean="0"/>
              <a:t>glPushMatrix</a:t>
            </a:r>
            <a:r>
              <a:rPr lang="en-GB" altLang="en-US" dirty="0" smtClean="0"/>
              <a:t>();</a:t>
            </a:r>
          </a:p>
          <a:p>
            <a:pPr lvl="1" eaLnBrk="1" hangingPunct="1">
              <a:lnSpc>
                <a:spcPct val="120000"/>
              </a:lnSpc>
              <a:buClr>
                <a:schemeClr val="tx1"/>
              </a:buClr>
              <a:buFont typeface="Wingdings" pitchFamily="2" charset="2"/>
              <a:buNone/>
              <a:defRPr/>
            </a:pPr>
            <a:r>
              <a:rPr lang="en-GB" altLang="en-US" dirty="0" smtClean="0"/>
              <a:t>	</a:t>
            </a:r>
            <a:r>
              <a:rPr lang="en-GB" altLang="en-US" dirty="0" err="1" smtClean="0"/>
              <a:t>glTranslatef</a:t>
            </a:r>
            <a:r>
              <a:rPr lang="en-GB" altLang="en-US" dirty="0" smtClean="0"/>
              <a:t>(40, 0, 30); first wheel position</a:t>
            </a:r>
          </a:p>
          <a:p>
            <a:pPr lvl="1" eaLnBrk="1" hangingPunct="1">
              <a:lnSpc>
                <a:spcPct val="120000"/>
              </a:lnSpc>
              <a:buClr>
                <a:schemeClr val="tx1"/>
              </a:buClr>
              <a:buFont typeface="Wingdings" pitchFamily="2" charset="2"/>
              <a:buNone/>
              <a:defRPr/>
            </a:pPr>
            <a:r>
              <a:rPr lang="en-GB" altLang="en-US" dirty="0" smtClean="0"/>
              <a:t>	Draw wheel and bolts();</a:t>
            </a:r>
          </a:p>
          <a:p>
            <a:pPr lvl="1" eaLnBrk="1" hangingPunct="1">
              <a:lnSpc>
                <a:spcPct val="120000"/>
              </a:lnSpc>
              <a:buClr>
                <a:schemeClr val="tx1"/>
              </a:buClr>
              <a:buFont typeface="Wingdings" pitchFamily="2" charset="2"/>
              <a:buNone/>
              <a:defRPr/>
            </a:pPr>
            <a:r>
              <a:rPr lang="en-GB" altLang="en-US" dirty="0" err="1" smtClean="0"/>
              <a:t>glPopMatrix</a:t>
            </a:r>
            <a:r>
              <a:rPr lang="en-GB" altLang="en-US" dirty="0" smtClean="0"/>
              <a:t>();</a:t>
            </a:r>
          </a:p>
          <a:p>
            <a:pPr lvl="1" eaLnBrk="1" hangingPunct="1">
              <a:lnSpc>
                <a:spcPct val="120000"/>
              </a:lnSpc>
              <a:buClr>
                <a:schemeClr val="tx1"/>
              </a:buClr>
              <a:buFont typeface="Wingdings" pitchFamily="2" charset="2"/>
              <a:buNone/>
              <a:defRPr/>
            </a:pPr>
            <a:r>
              <a:rPr lang="en-GB" altLang="en-US" dirty="0" err="1" smtClean="0"/>
              <a:t>glPushMatrix</a:t>
            </a:r>
            <a:r>
              <a:rPr lang="en-GB" altLang="en-US" dirty="0" smtClean="0"/>
              <a:t>()</a:t>
            </a:r>
          </a:p>
          <a:p>
            <a:pPr lvl="1" eaLnBrk="1" hangingPunct="1">
              <a:lnSpc>
                <a:spcPct val="120000"/>
              </a:lnSpc>
              <a:buClr>
                <a:schemeClr val="tx1"/>
              </a:buClr>
              <a:buFont typeface="Wingdings" pitchFamily="2" charset="2"/>
              <a:buNone/>
              <a:defRPr/>
            </a:pPr>
            <a:r>
              <a:rPr lang="en-GB" altLang="en-US" dirty="0" smtClean="0"/>
              <a:t>	</a:t>
            </a:r>
            <a:r>
              <a:rPr lang="en-GB" altLang="en-US" dirty="0" err="1" smtClean="0"/>
              <a:t>glTranslatef</a:t>
            </a:r>
            <a:r>
              <a:rPr lang="en-GB" altLang="en-US" dirty="0" smtClean="0"/>
              <a:t>(40, 0, -30); second wheel position</a:t>
            </a:r>
          </a:p>
          <a:p>
            <a:pPr lvl="1" eaLnBrk="1" hangingPunct="1">
              <a:lnSpc>
                <a:spcPct val="120000"/>
              </a:lnSpc>
              <a:buClr>
                <a:schemeClr val="tx1"/>
              </a:buClr>
              <a:buFont typeface="Wingdings" pitchFamily="2" charset="2"/>
              <a:buNone/>
              <a:defRPr/>
            </a:pPr>
            <a:r>
              <a:rPr lang="en-GB" altLang="en-US" dirty="0"/>
              <a:t>	</a:t>
            </a:r>
            <a:r>
              <a:rPr lang="en-GB" altLang="en-US" dirty="0" smtClean="0"/>
              <a:t>Draw wheel and bolts();</a:t>
            </a:r>
          </a:p>
          <a:p>
            <a:pPr lvl="1" eaLnBrk="1" hangingPunct="1">
              <a:lnSpc>
                <a:spcPct val="120000"/>
              </a:lnSpc>
              <a:buClr>
                <a:schemeClr val="tx1"/>
              </a:buClr>
              <a:buFont typeface="Wingdings" pitchFamily="2" charset="2"/>
              <a:buNone/>
              <a:defRPr/>
            </a:pPr>
            <a:r>
              <a:rPr lang="en-GB" altLang="en-US" dirty="0" err="1" smtClean="0"/>
              <a:t>glPopMatrix</a:t>
            </a:r>
            <a:r>
              <a:rPr lang="en-GB" altLang="en-US" dirty="0" smtClean="0"/>
              <a:t>()</a:t>
            </a:r>
          </a:p>
          <a:p>
            <a:pPr lvl="1" eaLnBrk="1" hangingPunct="1">
              <a:lnSpc>
                <a:spcPct val="120000"/>
              </a:lnSpc>
              <a:buClr>
                <a:schemeClr val="tx1"/>
              </a:buClr>
              <a:buFont typeface="Wingdings" pitchFamily="2" charset="2"/>
              <a:buNone/>
              <a:defRPr/>
            </a:pPr>
            <a:r>
              <a:rPr lang="en-GB" altLang="en-US" dirty="0" err="1" smtClean="0"/>
              <a:t>etc</a:t>
            </a:r>
            <a:endParaRPr lang="en-GB" altLang="en-US" baseline="30000" dirty="0" smtClean="0"/>
          </a:p>
        </p:txBody>
      </p:sp>
    </p:spTree>
    <p:extLst>
      <p:ext uri="{BB962C8B-B14F-4D97-AF65-F5344CB8AC3E}">
        <p14:creationId xmlns:p14="http://schemas.microsoft.com/office/powerpoint/2010/main" val="3781814023"/>
      </p:ext>
    </p:extLst>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GB" altLang="en-US" smtClean="0"/>
              <a:t>Hierarchical Modelling</a:t>
            </a:r>
          </a:p>
        </p:txBody>
      </p:sp>
      <p:sp>
        <p:nvSpPr>
          <p:cNvPr id="29699" name="Rectangle 3"/>
          <p:cNvSpPr>
            <a:spLocks noGrp="1" noChangeArrowheads="1"/>
          </p:cNvSpPr>
          <p:nvPr>
            <p:ph idx="1"/>
          </p:nvPr>
        </p:nvSpPr>
        <p:spPr/>
        <p:txBody>
          <a:bodyPr>
            <a:normAutofit fontScale="62500" lnSpcReduction="20000"/>
          </a:bodyPr>
          <a:lstStyle/>
          <a:p>
            <a:pPr eaLnBrk="1" hangingPunct="1">
              <a:lnSpc>
                <a:spcPct val="120000"/>
              </a:lnSpc>
              <a:buClr>
                <a:schemeClr val="tx1"/>
              </a:buClr>
              <a:defRPr/>
            </a:pPr>
            <a:r>
              <a:rPr lang="en-GB" altLang="en-US" sz="3800" dirty="0" smtClean="0"/>
              <a:t>What's really happening</a:t>
            </a:r>
          </a:p>
          <a:p>
            <a:pPr lvl="1" eaLnBrk="1" hangingPunct="1">
              <a:lnSpc>
                <a:spcPct val="120000"/>
              </a:lnSpc>
              <a:buClr>
                <a:schemeClr val="tx1"/>
              </a:buClr>
              <a:defRPr/>
            </a:pPr>
            <a:r>
              <a:rPr lang="en-GB" altLang="en-US" sz="3200" dirty="0" smtClean="0"/>
              <a:t>Transform out to where you want the car to be.</a:t>
            </a:r>
          </a:p>
          <a:p>
            <a:pPr lvl="1" eaLnBrk="1" hangingPunct="1">
              <a:lnSpc>
                <a:spcPct val="120000"/>
              </a:lnSpc>
              <a:buClr>
                <a:schemeClr val="tx1"/>
              </a:buClr>
              <a:defRPr/>
            </a:pPr>
            <a:r>
              <a:rPr lang="en-GB" altLang="en-US" sz="3200" dirty="0" smtClean="0"/>
              <a:t>Draw the car body.</a:t>
            </a:r>
          </a:p>
          <a:p>
            <a:pPr lvl="1" eaLnBrk="1" hangingPunct="1">
              <a:lnSpc>
                <a:spcPct val="120000"/>
              </a:lnSpc>
              <a:buClr>
                <a:schemeClr val="tx1"/>
              </a:buClr>
              <a:defRPr/>
            </a:pPr>
            <a:r>
              <a:rPr lang="en-GB" altLang="en-US" sz="3200" dirty="0" smtClean="0"/>
              <a:t>Remember where you are.</a:t>
            </a:r>
          </a:p>
          <a:p>
            <a:pPr lvl="1" eaLnBrk="1" hangingPunct="1">
              <a:lnSpc>
                <a:spcPct val="120000"/>
              </a:lnSpc>
              <a:buClr>
                <a:schemeClr val="tx1"/>
              </a:buClr>
              <a:defRPr/>
            </a:pPr>
            <a:r>
              <a:rPr lang="en-GB" altLang="en-US" sz="3200" dirty="0" smtClean="0"/>
              <a:t>Translate out to the first wheel position.</a:t>
            </a:r>
          </a:p>
          <a:p>
            <a:pPr lvl="1" eaLnBrk="1" hangingPunct="1">
              <a:lnSpc>
                <a:spcPct val="120000"/>
              </a:lnSpc>
              <a:buClr>
                <a:schemeClr val="tx1"/>
              </a:buClr>
              <a:defRPr/>
            </a:pPr>
            <a:r>
              <a:rPr lang="en-GB" altLang="en-US" sz="3200" dirty="0" smtClean="0"/>
              <a:t>Remember where you are.</a:t>
            </a:r>
          </a:p>
          <a:p>
            <a:pPr lvl="1" eaLnBrk="1" hangingPunct="1">
              <a:lnSpc>
                <a:spcPct val="120000"/>
              </a:lnSpc>
              <a:buClr>
                <a:schemeClr val="tx1"/>
              </a:buClr>
              <a:defRPr/>
            </a:pPr>
            <a:r>
              <a:rPr lang="en-GB" altLang="en-US" sz="3200" dirty="0" smtClean="0"/>
              <a:t>Draw each bolt on the wheel.</a:t>
            </a:r>
          </a:p>
          <a:p>
            <a:pPr lvl="1" eaLnBrk="1" hangingPunct="1">
              <a:lnSpc>
                <a:spcPct val="120000"/>
              </a:lnSpc>
              <a:buClr>
                <a:schemeClr val="tx1"/>
              </a:buClr>
              <a:defRPr/>
            </a:pPr>
            <a:r>
              <a:rPr lang="en-GB" altLang="en-US" sz="3200" dirty="0" smtClean="0"/>
              <a:t>Go back a transform.</a:t>
            </a:r>
          </a:p>
          <a:p>
            <a:pPr lvl="1" eaLnBrk="1" hangingPunct="1">
              <a:lnSpc>
                <a:spcPct val="120000"/>
              </a:lnSpc>
              <a:buClr>
                <a:schemeClr val="tx1"/>
              </a:buClr>
              <a:defRPr/>
            </a:pPr>
            <a:r>
              <a:rPr lang="en-GB" altLang="en-US" sz="3200" dirty="0" smtClean="0"/>
              <a:t>Go back another transform. (now we are back to the car position)</a:t>
            </a:r>
          </a:p>
          <a:p>
            <a:pPr lvl="1" eaLnBrk="1" hangingPunct="1">
              <a:lnSpc>
                <a:spcPct val="120000"/>
              </a:lnSpc>
              <a:buClr>
                <a:schemeClr val="tx1"/>
              </a:buClr>
              <a:defRPr/>
            </a:pPr>
            <a:r>
              <a:rPr lang="en-GB" altLang="en-US" sz="3200" dirty="0" smtClean="0"/>
              <a:t>Remember where you are.</a:t>
            </a:r>
          </a:p>
          <a:p>
            <a:pPr lvl="1" eaLnBrk="1" hangingPunct="1">
              <a:lnSpc>
                <a:spcPct val="120000"/>
              </a:lnSpc>
              <a:buClr>
                <a:schemeClr val="tx1"/>
              </a:buClr>
              <a:defRPr/>
            </a:pPr>
            <a:r>
              <a:rPr lang="en-GB" altLang="en-US" sz="3200" dirty="0" smtClean="0"/>
              <a:t>Translate out to the second wheel position</a:t>
            </a:r>
          </a:p>
          <a:p>
            <a:pPr lvl="1" eaLnBrk="1" hangingPunct="1">
              <a:lnSpc>
                <a:spcPct val="120000"/>
              </a:lnSpc>
              <a:buClr>
                <a:schemeClr val="tx1"/>
              </a:buClr>
              <a:defRPr/>
            </a:pPr>
            <a:r>
              <a:rPr lang="en-GB" altLang="en-US" sz="3200" dirty="0" err="1" smtClean="0"/>
              <a:t>etc</a:t>
            </a:r>
            <a:endParaRPr lang="en-GB" altLang="en-US" sz="3200" dirty="0" smtClean="0"/>
          </a:p>
          <a:p>
            <a:pPr lvl="2" eaLnBrk="1" hangingPunct="1">
              <a:lnSpc>
                <a:spcPct val="90000"/>
              </a:lnSpc>
              <a:buClr>
                <a:schemeClr val="tx1"/>
              </a:buClr>
              <a:defRPr/>
            </a:pPr>
            <a:endParaRPr lang="en-GB" altLang="en-US" sz="2000" dirty="0" smtClean="0"/>
          </a:p>
          <a:p>
            <a:pPr lvl="1" eaLnBrk="1" hangingPunct="1">
              <a:lnSpc>
                <a:spcPct val="90000"/>
              </a:lnSpc>
              <a:buClr>
                <a:schemeClr val="tx1"/>
              </a:buClr>
              <a:buFontTx/>
              <a:buChar char="•"/>
              <a:defRPr/>
            </a:pPr>
            <a:endParaRPr lang="en-GB" altLang="en-US" sz="2400" baseline="30000" dirty="0" smtClean="0"/>
          </a:p>
        </p:txBody>
      </p:sp>
    </p:spTree>
    <p:extLst>
      <p:ext uri="{BB962C8B-B14F-4D97-AF65-F5344CB8AC3E}">
        <p14:creationId xmlns:p14="http://schemas.microsoft.com/office/powerpoint/2010/main" val="2881347284"/>
      </p:ext>
    </p:extLst>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GB" altLang="en-US" smtClean="0"/>
              <a:t>Hierarchical Animation</a:t>
            </a:r>
          </a:p>
        </p:txBody>
      </p:sp>
      <p:sp>
        <p:nvSpPr>
          <p:cNvPr id="14339" name="Rectangle 3"/>
          <p:cNvSpPr>
            <a:spLocks noGrp="1" noChangeArrowheads="1"/>
          </p:cNvSpPr>
          <p:nvPr>
            <p:ph idx="1"/>
          </p:nvPr>
        </p:nvSpPr>
        <p:spPr/>
        <p:txBody>
          <a:bodyPr/>
          <a:lstStyle/>
          <a:p>
            <a:pPr eaLnBrk="1" hangingPunct="1">
              <a:buClr>
                <a:schemeClr val="tx1"/>
              </a:buClr>
            </a:pPr>
            <a:r>
              <a:rPr lang="en-GB" altLang="en-US" sz="2400" dirty="0" smtClean="0"/>
              <a:t>What happens when we alter the transform that we used to  place the car?</a:t>
            </a:r>
          </a:p>
          <a:p>
            <a:pPr lvl="1" eaLnBrk="1" hangingPunct="1">
              <a:buClr>
                <a:schemeClr val="tx1"/>
              </a:buClr>
            </a:pPr>
            <a:r>
              <a:rPr lang="en-GB" altLang="en-US" sz="2400" dirty="0" smtClean="0"/>
              <a:t>The whole car moves!  Wheels, bolts and all!</a:t>
            </a:r>
          </a:p>
          <a:p>
            <a:pPr lvl="1" eaLnBrk="1" hangingPunct="1">
              <a:buClr>
                <a:schemeClr val="tx1"/>
              </a:buClr>
            </a:pPr>
            <a:r>
              <a:rPr lang="en-GB" altLang="en-US" sz="2400" dirty="0" smtClean="0"/>
              <a:t>You can even spin the wheels on the car and the bolts will move accordingly!</a:t>
            </a:r>
          </a:p>
          <a:p>
            <a:pPr lvl="1" eaLnBrk="1" hangingPunct="1">
              <a:buClr>
                <a:schemeClr val="tx1"/>
              </a:buClr>
            </a:pPr>
            <a:endParaRPr lang="en-GB" altLang="en-US" sz="2400" dirty="0" smtClean="0"/>
          </a:p>
          <a:p>
            <a:pPr eaLnBrk="1" hangingPunct="1">
              <a:buClr>
                <a:schemeClr val="tx1"/>
              </a:buClr>
            </a:pPr>
            <a:r>
              <a:rPr lang="en-GB" altLang="en-US" sz="2400" dirty="0" smtClean="0"/>
              <a:t>Changing a transform higher in the hierarchy will cause everything below that to be altered! </a:t>
            </a:r>
          </a:p>
          <a:p>
            <a:pPr lvl="2" eaLnBrk="1" hangingPunct="1">
              <a:buClr>
                <a:schemeClr val="tx1"/>
              </a:buClr>
            </a:pPr>
            <a:endParaRPr lang="en-GB" altLang="en-US" dirty="0" smtClean="0"/>
          </a:p>
          <a:p>
            <a:pPr lvl="1" eaLnBrk="1" hangingPunct="1">
              <a:buClr>
                <a:schemeClr val="tx1"/>
              </a:buClr>
              <a:buFontTx/>
              <a:buChar char="•"/>
            </a:pPr>
            <a:endParaRPr lang="en-GB" altLang="en-US" baseline="30000" dirty="0" smtClean="0"/>
          </a:p>
        </p:txBody>
      </p:sp>
    </p:spTree>
    <p:extLst>
      <p:ext uri="{BB962C8B-B14F-4D97-AF65-F5344CB8AC3E}">
        <p14:creationId xmlns:p14="http://schemas.microsoft.com/office/powerpoint/2010/main" val="742386481"/>
      </p:ext>
    </p:extLst>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GB" altLang="en-US" smtClean="0"/>
              <a:t>Hierarchical Animation</a:t>
            </a:r>
          </a:p>
        </p:txBody>
      </p:sp>
      <p:sp>
        <p:nvSpPr>
          <p:cNvPr id="15363" name="Rectangle 3"/>
          <p:cNvSpPr>
            <a:spLocks noGrp="1" noChangeArrowheads="1"/>
          </p:cNvSpPr>
          <p:nvPr>
            <p:ph idx="1"/>
          </p:nvPr>
        </p:nvSpPr>
        <p:spPr/>
        <p:txBody>
          <a:bodyPr/>
          <a:lstStyle/>
          <a:p>
            <a:pPr eaLnBrk="1" hangingPunct="1">
              <a:buClr>
                <a:schemeClr val="tx1"/>
              </a:buClr>
            </a:pPr>
            <a:r>
              <a:rPr lang="en-GB" altLang="en-US" dirty="0" smtClean="0"/>
              <a:t>Our Car hierarchy:</a:t>
            </a:r>
          </a:p>
          <a:p>
            <a:pPr eaLnBrk="1" hangingPunct="1">
              <a:buClr>
                <a:schemeClr val="tx1"/>
              </a:buClr>
            </a:pPr>
            <a:r>
              <a:rPr lang="en-GB" altLang="en-US" dirty="0" smtClean="0"/>
              <a:t>Identity/View (pushed)</a:t>
            </a:r>
          </a:p>
          <a:p>
            <a:pPr lvl="1" eaLnBrk="1" hangingPunct="1">
              <a:buClr>
                <a:schemeClr val="tx1"/>
              </a:buClr>
            </a:pPr>
            <a:r>
              <a:rPr lang="en-GB" altLang="en-US" sz="2400" dirty="0" smtClean="0"/>
              <a:t>Translate/Rotate for Car (Pushed)</a:t>
            </a:r>
          </a:p>
          <a:p>
            <a:pPr lvl="3" eaLnBrk="1" hangingPunct="1">
              <a:buFontTx/>
              <a:buChar char="•"/>
            </a:pPr>
            <a:r>
              <a:rPr lang="en-GB" altLang="en-US" dirty="0" smtClean="0"/>
              <a:t>Translate for wheel</a:t>
            </a:r>
          </a:p>
          <a:p>
            <a:pPr lvl="3" eaLnBrk="1" hangingPunct="1">
              <a:buFontTx/>
              <a:buChar char="•"/>
            </a:pPr>
            <a:endParaRPr lang="en-GB" altLang="en-US" dirty="0" smtClean="0"/>
          </a:p>
          <a:p>
            <a:pPr eaLnBrk="1" hangingPunct="1">
              <a:buClr>
                <a:schemeClr val="tx1"/>
              </a:buClr>
            </a:pPr>
            <a:r>
              <a:rPr lang="en-GB" altLang="en-US" dirty="0" smtClean="0"/>
              <a:t>Changing the Translate/Rotate for the car effects the translations below it since they are created relative to the cars transformation</a:t>
            </a:r>
          </a:p>
          <a:p>
            <a:pPr lvl="4" eaLnBrk="1" hangingPunct="1">
              <a:buFontTx/>
              <a:buChar char="•"/>
            </a:pPr>
            <a:endParaRPr lang="en-GB" altLang="en-US" dirty="0" smtClean="0"/>
          </a:p>
          <a:p>
            <a:pPr lvl="2" eaLnBrk="1" hangingPunct="1">
              <a:buClr>
                <a:schemeClr val="tx1"/>
              </a:buClr>
            </a:pPr>
            <a:endParaRPr lang="en-GB" altLang="en-US" dirty="0" smtClean="0"/>
          </a:p>
          <a:p>
            <a:pPr lvl="1" eaLnBrk="1" hangingPunct="1">
              <a:buClr>
                <a:schemeClr val="tx1"/>
              </a:buClr>
              <a:buFontTx/>
              <a:buChar char="•"/>
            </a:pPr>
            <a:endParaRPr lang="en-GB" altLang="en-US" baseline="30000" dirty="0" smtClean="0"/>
          </a:p>
        </p:txBody>
      </p:sp>
    </p:spTree>
    <p:extLst>
      <p:ext uri="{BB962C8B-B14F-4D97-AF65-F5344CB8AC3E}">
        <p14:creationId xmlns:p14="http://schemas.microsoft.com/office/powerpoint/2010/main" val="3974897492"/>
      </p:ext>
    </p:extLst>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GB" altLang="en-US" smtClean="0"/>
              <a:t>Hierarchical Animation</a:t>
            </a:r>
          </a:p>
        </p:txBody>
      </p:sp>
      <p:sp>
        <p:nvSpPr>
          <p:cNvPr id="16387" name="Rectangle 3"/>
          <p:cNvSpPr>
            <a:spLocks noGrp="1" noChangeArrowheads="1"/>
          </p:cNvSpPr>
          <p:nvPr>
            <p:ph idx="1"/>
          </p:nvPr>
        </p:nvSpPr>
        <p:spPr/>
        <p:txBody>
          <a:bodyPr/>
          <a:lstStyle/>
          <a:p>
            <a:pPr eaLnBrk="1" hangingPunct="1">
              <a:buClr>
                <a:schemeClr val="tx1"/>
              </a:buClr>
            </a:pPr>
            <a:r>
              <a:rPr lang="en-GB" altLang="en-US" smtClean="0"/>
              <a:t>Animation in games falls into two distinct types</a:t>
            </a:r>
          </a:p>
          <a:p>
            <a:pPr lvl="1" eaLnBrk="1" hangingPunct="1">
              <a:buClr>
                <a:schemeClr val="tx1"/>
              </a:buClr>
            </a:pPr>
            <a:r>
              <a:rPr lang="en-GB" altLang="en-US" smtClean="0"/>
              <a:t>Pre-Generated </a:t>
            </a:r>
          </a:p>
          <a:p>
            <a:pPr lvl="2" eaLnBrk="1" hangingPunct="1">
              <a:buClr>
                <a:schemeClr val="tx1"/>
              </a:buClr>
            </a:pPr>
            <a:r>
              <a:rPr lang="en-GB" altLang="en-US" smtClean="0"/>
              <a:t>Key-framed</a:t>
            </a:r>
          </a:p>
          <a:p>
            <a:pPr lvl="2" eaLnBrk="1" hangingPunct="1">
              <a:buClr>
                <a:schemeClr val="tx1"/>
              </a:buClr>
            </a:pPr>
            <a:r>
              <a:rPr lang="en-GB" altLang="en-US" smtClean="0"/>
              <a:t>Loaded animation sequences</a:t>
            </a:r>
          </a:p>
          <a:p>
            <a:pPr lvl="1" eaLnBrk="1" hangingPunct="1">
              <a:buClr>
                <a:schemeClr val="tx1"/>
              </a:buClr>
            </a:pPr>
            <a:r>
              <a:rPr lang="en-GB" altLang="en-US" smtClean="0"/>
              <a:t>Procedural</a:t>
            </a:r>
          </a:p>
          <a:p>
            <a:pPr lvl="2" eaLnBrk="1" hangingPunct="1">
              <a:buClr>
                <a:schemeClr val="tx1"/>
              </a:buClr>
            </a:pPr>
            <a:r>
              <a:rPr lang="en-GB" altLang="en-US" smtClean="0"/>
              <a:t>Algorithmically controlled</a:t>
            </a:r>
          </a:p>
          <a:p>
            <a:pPr lvl="2" eaLnBrk="1" hangingPunct="1">
              <a:buClr>
                <a:schemeClr val="tx1"/>
              </a:buClr>
            </a:pPr>
            <a:r>
              <a:rPr lang="en-GB" altLang="en-US" smtClean="0"/>
              <a:t>Hierarchical animation</a:t>
            </a:r>
          </a:p>
          <a:p>
            <a:pPr lvl="2" eaLnBrk="1" hangingPunct="1">
              <a:buClr>
                <a:schemeClr val="tx1"/>
              </a:buClr>
            </a:pPr>
            <a:endParaRPr lang="en-GB" altLang="en-US" smtClean="0"/>
          </a:p>
          <a:p>
            <a:pPr lvl="2" eaLnBrk="1" hangingPunct="1">
              <a:buClr>
                <a:schemeClr val="tx1"/>
              </a:buClr>
            </a:pPr>
            <a:endParaRPr lang="en-GB" altLang="en-US" smtClean="0"/>
          </a:p>
          <a:p>
            <a:pPr lvl="1" eaLnBrk="1" hangingPunct="1">
              <a:buClr>
                <a:schemeClr val="tx1"/>
              </a:buClr>
              <a:buFontTx/>
              <a:buChar char="•"/>
            </a:pPr>
            <a:endParaRPr lang="en-GB" altLang="en-US" baseline="30000" smtClean="0"/>
          </a:p>
        </p:txBody>
      </p:sp>
    </p:spTree>
    <p:extLst>
      <p:ext uri="{BB962C8B-B14F-4D97-AF65-F5344CB8AC3E}">
        <p14:creationId xmlns:p14="http://schemas.microsoft.com/office/powerpoint/2010/main" val="1737049502"/>
      </p:ext>
    </p:extLst>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GB" altLang="en-US" smtClean="0"/>
              <a:t>Hierarchical Animation</a:t>
            </a:r>
          </a:p>
        </p:txBody>
      </p:sp>
      <p:sp>
        <p:nvSpPr>
          <p:cNvPr id="17411" name="Rectangle 3"/>
          <p:cNvSpPr>
            <a:spLocks noGrp="1" noChangeArrowheads="1"/>
          </p:cNvSpPr>
          <p:nvPr>
            <p:ph idx="1"/>
          </p:nvPr>
        </p:nvSpPr>
        <p:spPr/>
        <p:txBody>
          <a:bodyPr/>
          <a:lstStyle/>
          <a:p>
            <a:pPr eaLnBrk="1" hangingPunct="1">
              <a:buClr>
                <a:schemeClr val="tx1"/>
              </a:buClr>
            </a:pPr>
            <a:r>
              <a:rPr lang="en-GB" altLang="en-US" dirty="0" smtClean="0"/>
              <a:t>Examples</a:t>
            </a:r>
          </a:p>
          <a:p>
            <a:pPr lvl="1" eaLnBrk="1" hangingPunct="1">
              <a:buClr>
                <a:schemeClr val="tx1"/>
              </a:buClr>
            </a:pPr>
            <a:r>
              <a:rPr lang="en-GB" altLang="en-US" dirty="0" smtClean="0"/>
              <a:t>Solar system</a:t>
            </a:r>
          </a:p>
          <a:p>
            <a:pPr lvl="2" eaLnBrk="1" hangingPunct="1">
              <a:buClr>
                <a:schemeClr val="tx1"/>
              </a:buClr>
            </a:pPr>
            <a:r>
              <a:rPr lang="en-GB" altLang="en-US" dirty="0" smtClean="0"/>
              <a:t>Planets Orbiting sun</a:t>
            </a:r>
          </a:p>
          <a:p>
            <a:pPr lvl="2" eaLnBrk="1" hangingPunct="1">
              <a:buClr>
                <a:schemeClr val="tx1"/>
              </a:buClr>
            </a:pPr>
            <a:r>
              <a:rPr lang="en-GB" altLang="en-US" dirty="0" smtClean="0"/>
              <a:t>Planets have Axial tilt, their own moons etc.</a:t>
            </a:r>
          </a:p>
          <a:p>
            <a:pPr lvl="2" eaLnBrk="1" hangingPunct="1">
              <a:buClr>
                <a:schemeClr val="tx1"/>
              </a:buClr>
            </a:pPr>
            <a:endParaRPr lang="en-GB" altLang="en-US" dirty="0" smtClean="0"/>
          </a:p>
          <a:p>
            <a:pPr lvl="2" eaLnBrk="1" hangingPunct="1">
              <a:buClr>
                <a:schemeClr val="tx1"/>
              </a:buClr>
            </a:pPr>
            <a:endParaRPr lang="en-GB" altLang="en-US" dirty="0" smtClean="0"/>
          </a:p>
          <a:p>
            <a:pPr lvl="1" eaLnBrk="1" hangingPunct="1">
              <a:buClr>
                <a:schemeClr val="tx1"/>
              </a:buClr>
            </a:pPr>
            <a:endParaRPr lang="en-GB" altLang="en-US" dirty="0" smtClean="0"/>
          </a:p>
          <a:p>
            <a:pPr eaLnBrk="1" hangingPunct="1">
              <a:buClr>
                <a:schemeClr val="tx1"/>
              </a:buClr>
            </a:pPr>
            <a:endParaRPr lang="en-GB" altLang="en-US" baseline="30000" dirty="0" smtClean="0"/>
          </a:p>
        </p:txBody>
      </p:sp>
    </p:spTree>
    <p:extLst>
      <p:ext uri="{BB962C8B-B14F-4D97-AF65-F5344CB8AC3E}">
        <p14:creationId xmlns:p14="http://schemas.microsoft.com/office/powerpoint/2010/main" val="2488459107"/>
      </p:ext>
    </p:extLst>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GB" altLang="en-US" smtClean="0"/>
              <a:t>My solar system (not yours)</a:t>
            </a:r>
          </a:p>
        </p:txBody>
      </p:sp>
      <p:sp>
        <p:nvSpPr>
          <p:cNvPr id="3" name="Content Placeholder 2"/>
          <p:cNvSpPr>
            <a:spLocks noGrp="1"/>
          </p:cNvSpPr>
          <p:nvPr>
            <p:ph idx="1"/>
          </p:nvPr>
        </p:nvSpPr>
        <p:spPr/>
        <p:txBody>
          <a:bodyPr>
            <a:noAutofit/>
          </a:bodyPr>
          <a:lstStyle/>
          <a:p>
            <a:pPr>
              <a:defRPr/>
            </a:pPr>
            <a:r>
              <a:rPr lang="en-GB" sz="2400" dirty="0" smtClean="0"/>
              <a:t>A sun, two planets and a (that’s no) moon</a:t>
            </a:r>
          </a:p>
          <a:p>
            <a:pPr lvl="1">
              <a:defRPr/>
            </a:pPr>
            <a:r>
              <a:rPr lang="en-GB" sz="2400" dirty="0" smtClean="0"/>
              <a:t>The two planets orbit the sun</a:t>
            </a:r>
          </a:p>
          <a:p>
            <a:pPr lvl="1">
              <a:defRPr/>
            </a:pPr>
            <a:r>
              <a:rPr lang="en-GB" sz="2400" dirty="0" smtClean="0"/>
              <a:t>The moon orbits the second planet</a:t>
            </a:r>
          </a:p>
          <a:p>
            <a:pPr lvl="2">
              <a:defRPr/>
            </a:pPr>
            <a:r>
              <a:rPr lang="en-GB" sz="2000" dirty="0" smtClean="0"/>
              <a:t>(and because that planet orbits the sun, technically so does the moon)</a:t>
            </a:r>
          </a:p>
          <a:p>
            <a:pPr>
              <a:defRPr/>
            </a:pPr>
            <a:r>
              <a:rPr lang="en-GB" sz="2400" dirty="0" smtClean="0"/>
              <a:t>Planets are positioned in relation to the sun, if we move the sun all the planets (and moons) will move with it</a:t>
            </a:r>
          </a:p>
          <a:p>
            <a:pPr>
              <a:defRPr/>
            </a:pPr>
            <a:r>
              <a:rPr lang="en-GB" sz="2400" dirty="0" smtClean="0"/>
              <a:t>How do we do this?</a:t>
            </a:r>
          </a:p>
          <a:p>
            <a:pPr>
              <a:defRPr/>
            </a:pPr>
            <a:r>
              <a:rPr lang="en-GB" sz="2400" dirty="0" smtClean="0"/>
              <a:t>Notes:</a:t>
            </a:r>
          </a:p>
          <a:p>
            <a:pPr lvl="1">
              <a:defRPr/>
            </a:pPr>
            <a:r>
              <a:rPr lang="en-GB" sz="2400" dirty="0" smtClean="0"/>
              <a:t>I’m cheating and using a function to draw spheres</a:t>
            </a:r>
          </a:p>
          <a:p>
            <a:pPr lvl="2">
              <a:defRPr/>
            </a:pPr>
            <a:r>
              <a:rPr lang="en-GB" sz="2000" dirty="0" smtClean="0"/>
              <a:t>We will look into doing this ourselves eventually</a:t>
            </a:r>
          </a:p>
          <a:p>
            <a:pPr lvl="1">
              <a:defRPr/>
            </a:pPr>
            <a:r>
              <a:rPr lang="en-GB" sz="2400" dirty="0" smtClean="0"/>
              <a:t>Focus on the hierarchical modelling aspect for now</a:t>
            </a:r>
            <a:endParaRPr lang="en-GB" sz="2400" dirty="0"/>
          </a:p>
        </p:txBody>
      </p:sp>
    </p:spTree>
    <p:extLst>
      <p:ext uri="{BB962C8B-B14F-4D97-AF65-F5344CB8AC3E}">
        <p14:creationId xmlns:p14="http://schemas.microsoft.com/office/powerpoint/2010/main" val="382496013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GB" altLang="en-US" smtClean="0"/>
              <a:t>Draw scene</a:t>
            </a:r>
          </a:p>
        </p:txBody>
      </p:sp>
      <p:sp>
        <p:nvSpPr>
          <p:cNvPr id="19459" name="Content Placeholder 2"/>
          <p:cNvSpPr>
            <a:spLocks noGrp="1"/>
          </p:cNvSpPr>
          <p:nvPr>
            <p:ph idx="1"/>
          </p:nvPr>
        </p:nvSpPr>
        <p:spPr>
          <a:solidFill>
            <a:schemeClr val="bg1"/>
          </a:solidFill>
        </p:spPr>
        <p:txBody>
          <a:bodyPr/>
          <a:lstStyle/>
          <a:p>
            <a:pPr marL="0" indent="0">
              <a:buNone/>
            </a:pPr>
            <a:r>
              <a:rPr lang="en-GB" sz="1400" dirty="0">
                <a:solidFill>
                  <a:srgbClr val="0000FF"/>
                </a:solidFill>
                <a:highlight>
                  <a:srgbClr val="FFFFFF"/>
                </a:highlight>
                <a:latin typeface="Consolas" panose="020B0609020204030204" pitchFamily="49" charset="0"/>
              </a:rPr>
              <a:t>void</a:t>
            </a:r>
            <a:r>
              <a:rPr lang="en-GB" sz="1400" dirty="0">
                <a:solidFill>
                  <a:srgbClr val="000000"/>
                </a:solidFill>
                <a:highlight>
                  <a:srgbClr val="FFFFFF"/>
                </a:highlight>
                <a:latin typeface="Consolas" panose="020B0609020204030204" pitchFamily="49" charset="0"/>
              </a:rPr>
              <a:t> </a:t>
            </a:r>
            <a:r>
              <a:rPr lang="en-GB" sz="1400" dirty="0">
                <a:solidFill>
                  <a:srgbClr val="2B91AF"/>
                </a:solidFill>
                <a:highlight>
                  <a:srgbClr val="FFFFFF"/>
                </a:highlight>
                <a:latin typeface="Consolas" panose="020B0609020204030204" pitchFamily="49" charset="0"/>
              </a:rPr>
              <a:t>Scene</a:t>
            </a:r>
            <a:r>
              <a:rPr lang="en-GB" sz="1400" dirty="0">
                <a:solidFill>
                  <a:srgbClr val="000000"/>
                </a:solidFill>
                <a:highlight>
                  <a:srgbClr val="FFFFFF"/>
                </a:highlight>
                <a:latin typeface="Consolas" panose="020B0609020204030204" pitchFamily="49" charset="0"/>
              </a:rPr>
              <a:t>::render() {</a:t>
            </a:r>
          </a:p>
          <a:p>
            <a:pPr marL="0" indent="0">
              <a:buNone/>
            </a:pPr>
            <a:endParaRPr lang="en-GB" sz="1400" dirty="0">
              <a:solidFill>
                <a:srgbClr val="000000"/>
              </a:solidFill>
              <a:highlight>
                <a:srgbClr val="FFFFFF"/>
              </a:highlight>
              <a:latin typeface="Consolas" panose="020B0609020204030204" pitchFamily="49" charset="0"/>
            </a:endParaRPr>
          </a:p>
          <a:p>
            <a:pPr marL="0" indent="0">
              <a:buNone/>
            </a:pPr>
            <a:r>
              <a:rPr lang="en-GB" sz="1400" dirty="0">
                <a:solidFill>
                  <a:srgbClr val="008000"/>
                </a:solidFill>
                <a:highlight>
                  <a:srgbClr val="FFFFFF"/>
                </a:highlight>
                <a:latin typeface="Consolas" panose="020B0609020204030204" pitchFamily="49" charset="0"/>
              </a:rPr>
              <a:t>// Clear </a:t>
            </a:r>
            <a:r>
              <a:rPr lang="en-GB" sz="1400" dirty="0" err="1">
                <a:solidFill>
                  <a:srgbClr val="008000"/>
                </a:solidFill>
                <a:highlight>
                  <a:srgbClr val="FFFFFF"/>
                </a:highlight>
                <a:latin typeface="Consolas" panose="020B0609020204030204" pitchFamily="49" charset="0"/>
              </a:rPr>
              <a:t>Color</a:t>
            </a:r>
            <a:r>
              <a:rPr lang="en-GB" sz="1400" dirty="0">
                <a:solidFill>
                  <a:srgbClr val="008000"/>
                </a:solidFill>
                <a:highlight>
                  <a:srgbClr val="FFFFFF"/>
                </a:highlight>
                <a:latin typeface="Consolas" panose="020B0609020204030204" pitchFamily="49" charset="0"/>
              </a:rPr>
              <a:t> and Depth Buffers</a:t>
            </a:r>
            <a:endParaRPr lang="en-GB" sz="1400" dirty="0">
              <a:solidFill>
                <a:srgbClr val="000000"/>
              </a:solidFill>
              <a:highlight>
                <a:srgbClr val="FFFFFF"/>
              </a:highlight>
              <a:latin typeface="Consolas" panose="020B0609020204030204" pitchFamily="49" charset="0"/>
            </a:endParaRPr>
          </a:p>
          <a:p>
            <a:pPr marL="0" indent="0">
              <a:buNone/>
            </a:pPr>
            <a:r>
              <a:rPr lang="en-GB" sz="1400" dirty="0" err="1">
                <a:solidFill>
                  <a:srgbClr val="000000"/>
                </a:solidFill>
                <a:highlight>
                  <a:srgbClr val="FFFFFF"/>
                </a:highlight>
                <a:latin typeface="Consolas" panose="020B0609020204030204" pitchFamily="49" charset="0"/>
              </a:rPr>
              <a:t>glClear</a:t>
            </a:r>
            <a:r>
              <a:rPr lang="en-GB" sz="1400" dirty="0">
                <a:solidFill>
                  <a:srgbClr val="000000"/>
                </a:solidFill>
                <a:highlight>
                  <a:srgbClr val="FFFFFF"/>
                </a:highlight>
                <a:latin typeface="Consolas" panose="020B0609020204030204" pitchFamily="49" charset="0"/>
              </a:rPr>
              <a:t>(</a:t>
            </a:r>
            <a:r>
              <a:rPr lang="en-GB" sz="1400" dirty="0">
                <a:solidFill>
                  <a:srgbClr val="6F008A"/>
                </a:solidFill>
                <a:highlight>
                  <a:srgbClr val="FFFFFF"/>
                </a:highlight>
                <a:latin typeface="Consolas" panose="020B0609020204030204" pitchFamily="49" charset="0"/>
              </a:rPr>
              <a:t>GL_COLOR_BUFFER_BIT</a:t>
            </a:r>
            <a:r>
              <a:rPr lang="en-GB" sz="1400" dirty="0">
                <a:solidFill>
                  <a:srgbClr val="000000"/>
                </a:solidFill>
                <a:highlight>
                  <a:srgbClr val="FFFFFF"/>
                </a:highlight>
                <a:latin typeface="Consolas" panose="020B0609020204030204" pitchFamily="49" charset="0"/>
              </a:rPr>
              <a:t> | </a:t>
            </a:r>
            <a:r>
              <a:rPr lang="en-GB" sz="1400" dirty="0">
                <a:solidFill>
                  <a:srgbClr val="6F008A"/>
                </a:solidFill>
                <a:highlight>
                  <a:srgbClr val="FFFFFF"/>
                </a:highlight>
                <a:latin typeface="Consolas" panose="020B0609020204030204" pitchFamily="49" charset="0"/>
              </a:rPr>
              <a:t>GL_DEPTH_BUFFER_BIT</a:t>
            </a:r>
            <a:r>
              <a:rPr lang="en-GB" sz="1400" dirty="0">
                <a:solidFill>
                  <a:srgbClr val="000000"/>
                </a:solidFill>
                <a:highlight>
                  <a:srgbClr val="FFFFFF"/>
                </a:highlight>
                <a:latin typeface="Consolas" panose="020B0609020204030204" pitchFamily="49" charset="0"/>
              </a:rPr>
              <a:t>);</a:t>
            </a:r>
          </a:p>
          <a:p>
            <a:pPr marL="0" indent="0">
              <a:buNone/>
            </a:pPr>
            <a:endParaRPr lang="en-GB" sz="1400" dirty="0">
              <a:solidFill>
                <a:srgbClr val="000000"/>
              </a:solidFill>
              <a:highlight>
                <a:srgbClr val="FFFFFF"/>
              </a:highlight>
              <a:latin typeface="Consolas" panose="020B0609020204030204" pitchFamily="49" charset="0"/>
            </a:endParaRPr>
          </a:p>
          <a:p>
            <a:pPr marL="0" indent="0">
              <a:buNone/>
            </a:pPr>
            <a:r>
              <a:rPr lang="en-GB" sz="1400" dirty="0">
                <a:solidFill>
                  <a:srgbClr val="008000"/>
                </a:solidFill>
                <a:highlight>
                  <a:srgbClr val="FFFFFF"/>
                </a:highlight>
                <a:latin typeface="Consolas" panose="020B0609020204030204" pitchFamily="49" charset="0"/>
              </a:rPr>
              <a:t>// Reset transformations</a:t>
            </a:r>
            <a:endParaRPr lang="en-GB" sz="1400" dirty="0">
              <a:solidFill>
                <a:srgbClr val="000000"/>
              </a:solidFill>
              <a:highlight>
                <a:srgbClr val="FFFFFF"/>
              </a:highlight>
              <a:latin typeface="Consolas" panose="020B0609020204030204" pitchFamily="49" charset="0"/>
            </a:endParaRPr>
          </a:p>
          <a:p>
            <a:pPr marL="0" indent="0">
              <a:buNone/>
            </a:pPr>
            <a:r>
              <a:rPr lang="en-GB" sz="1400" dirty="0" err="1">
                <a:solidFill>
                  <a:srgbClr val="000000"/>
                </a:solidFill>
                <a:highlight>
                  <a:srgbClr val="FFFFFF"/>
                </a:highlight>
                <a:latin typeface="Consolas" panose="020B0609020204030204" pitchFamily="49" charset="0"/>
              </a:rPr>
              <a:t>glLoadIdentity</a:t>
            </a:r>
            <a:r>
              <a:rPr lang="en-GB" sz="1400" dirty="0">
                <a:solidFill>
                  <a:srgbClr val="000000"/>
                </a:solidFill>
                <a:highlight>
                  <a:srgbClr val="FFFFFF"/>
                </a:highlight>
                <a:latin typeface="Consolas" panose="020B0609020204030204" pitchFamily="49" charset="0"/>
              </a:rPr>
              <a:t>();</a:t>
            </a:r>
          </a:p>
          <a:p>
            <a:pPr marL="0" indent="0">
              <a:buNone/>
            </a:pPr>
            <a:r>
              <a:rPr lang="en-GB" sz="1400" dirty="0">
                <a:solidFill>
                  <a:srgbClr val="008000"/>
                </a:solidFill>
                <a:highlight>
                  <a:srgbClr val="FFFFFF"/>
                </a:highlight>
                <a:latin typeface="Consolas" panose="020B0609020204030204" pitchFamily="49" charset="0"/>
              </a:rPr>
              <a:t>// Set the camera</a:t>
            </a:r>
            <a:endParaRPr lang="en-GB" sz="1400" dirty="0">
              <a:solidFill>
                <a:srgbClr val="000000"/>
              </a:solidFill>
              <a:highlight>
                <a:srgbClr val="FFFFFF"/>
              </a:highlight>
              <a:latin typeface="Consolas" panose="020B0609020204030204" pitchFamily="49" charset="0"/>
            </a:endParaRPr>
          </a:p>
          <a:p>
            <a:pPr marL="0" indent="0">
              <a:buNone/>
            </a:pPr>
            <a:r>
              <a:rPr lang="en-GB" sz="1400" dirty="0" err="1">
                <a:solidFill>
                  <a:srgbClr val="000000"/>
                </a:solidFill>
                <a:highlight>
                  <a:srgbClr val="FFFFFF"/>
                </a:highlight>
                <a:latin typeface="Consolas" panose="020B0609020204030204" pitchFamily="49" charset="0"/>
              </a:rPr>
              <a:t>gluLookAt</a:t>
            </a:r>
            <a:r>
              <a:rPr lang="en-GB" sz="1400" dirty="0">
                <a:solidFill>
                  <a:srgbClr val="000000"/>
                </a:solidFill>
                <a:highlight>
                  <a:srgbClr val="FFFFFF"/>
                </a:highlight>
                <a:latin typeface="Consolas" panose="020B0609020204030204" pitchFamily="49" charset="0"/>
              </a:rPr>
              <a:t>(0.0f, 0.0f, 4.0f, 0.0f, 0.0f, 0.0f, 0.0f, 1.0f, 0.0f);</a:t>
            </a:r>
          </a:p>
          <a:p>
            <a:pPr marL="0" indent="0">
              <a:buNone/>
            </a:pPr>
            <a:endParaRPr lang="en-GB" sz="1400" dirty="0">
              <a:solidFill>
                <a:srgbClr val="000000"/>
              </a:solidFill>
              <a:highlight>
                <a:srgbClr val="FFFFFF"/>
              </a:highlight>
              <a:latin typeface="Consolas" panose="020B0609020204030204" pitchFamily="49" charset="0"/>
            </a:endParaRPr>
          </a:p>
          <a:p>
            <a:pPr marL="0" indent="0">
              <a:buNone/>
            </a:pPr>
            <a:r>
              <a:rPr lang="en-GB" sz="1400" dirty="0">
                <a:solidFill>
                  <a:srgbClr val="008000"/>
                </a:solidFill>
                <a:highlight>
                  <a:srgbClr val="FFFFFF"/>
                </a:highlight>
                <a:latin typeface="Consolas" panose="020B0609020204030204" pitchFamily="49" charset="0"/>
              </a:rPr>
              <a:t>// Render geometry here -------------------------------------</a:t>
            </a:r>
            <a:endParaRPr lang="en-GB" sz="1400" dirty="0">
              <a:solidFill>
                <a:srgbClr val="000000"/>
              </a:solidFill>
              <a:highlight>
                <a:srgbClr val="FFFFFF"/>
              </a:highlight>
              <a:latin typeface="Consolas" panose="020B0609020204030204" pitchFamily="49" charset="0"/>
            </a:endParaRPr>
          </a:p>
          <a:p>
            <a:pPr marL="0" indent="0">
              <a:buNone/>
            </a:pPr>
            <a:r>
              <a:rPr lang="en-GB" sz="1400" dirty="0">
                <a:solidFill>
                  <a:srgbClr val="008000"/>
                </a:solidFill>
                <a:highlight>
                  <a:srgbClr val="FFFFFF"/>
                </a:highlight>
                <a:latin typeface="Consolas" panose="020B0609020204030204" pitchFamily="49" charset="0"/>
              </a:rPr>
              <a:t>// rotate matrix</a:t>
            </a:r>
            <a:endParaRPr lang="en-GB" sz="1400" dirty="0">
              <a:solidFill>
                <a:srgbClr val="000000"/>
              </a:solidFill>
              <a:highlight>
                <a:srgbClr val="FFFFFF"/>
              </a:highlight>
              <a:latin typeface="Consolas" panose="020B0609020204030204" pitchFamily="49" charset="0"/>
            </a:endParaRPr>
          </a:p>
          <a:p>
            <a:pPr marL="0" indent="0">
              <a:buNone/>
            </a:pPr>
            <a:r>
              <a:rPr lang="en-GB" sz="1400" dirty="0" err="1">
                <a:solidFill>
                  <a:srgbClr val="000000"/>
                </a:solidFill>
                <a:highlight>
                  <a:srgbClr val="FFFFFF"/>
                </a:highlight>
                <a:latin typeface="Consolas" panose="020B0609020204030204" pitchFamily="49" charset="0"/>
              </a:rPr>
              <a:t>glTranslatef</a:t>
            </a:r>
            <a:r>
              <a:rPr lang="en-GB" sz="1400" dirty="0">
                <a:solidFill>
                  <a:srgbClr val="000000"/>
                </a:solidFill>
                <a:highlight>
                  <a:srgbClr val="FFFFFF"/>
                </a:highlight>
                <a:latin typeface="Consolas" panose="020B0609020204030204" pitchFamily="49" charset="0"/>
              </a:rPr>
              <a:t>(-1.0f, 0.0f, 0.0f);</a:t>
            </a:r>
          </a:p>
          <a:p>
            <a:pPr marL="0" indent="0">
              <a:buNone/>
            </a:pPr>
            <a:r>
              <a:rPr lang="en-GB" sz="1400" dirty="0">
                <a:solidFill>
                  <a:srgbClr val="008000"/>
                </a:solidFill>
                <a:highlight>
                  <a:srgbClr val="FFFFFF"/>
                </a:highlight>
                <a:latin typeface="Consolas" panose="020B0609020204030204" pitchFamily="49" charset="0"/>
              </a:rPr>
              <a:t>//tilt our solar system slightly so it isn’t on the eye plane</a:t>
            </a:r>
            <a:endParaRPr lang="en-GB" sz="1400" dirty="0">
              <a:solidFill>
                <a:srgbClr val="000000"/>
              </a:solidFill>
              <a:highlight>
                <a:srgbClr val="FFFFFF"/>
              </a:highlight>
              <a:latin typeface="Consolas" panose="020B0609020204030204" pitchFamily="49" charset="0"/>
            </a:endParaRPr>
          </a:p>
          <a:p>
            <a:pPr marL="0" indent="0">
              <a:buNone/>
            </a:pPr>
            <a:r>
              <a:rPr lang="en-GB" sz="1400" dirty="0" err="1">
                <a:solidFill>
                  <a:srgbClr val="000000"/>
                </a:solidFill>
                <a:highlight>
                  <a:srgbClr val="FFFFFF"/>
                </a:highlight>
                <a:latin typeface="Consolas" panose="020B0609020204030204" pitchFamily="49" charset="0"/>
              </a:rPr>
              <a:t>glRotatef</a:t>
            </a:r>
            <a:r>
              <a:rPr lang="en-GB" sz="1400" dirty="0">
                <a:solidFill>
                  <a:srgbClr val="000000"/>
                </a:solidFill>
                <a:highlight>
                  <a:srgbClr val="FFFFFF"/>
                </a:highlight>
                <a:latin typeface="Consolas" panose="020B0609020204030204" pitchFamily="49" charset="0"/>
              </a:rPr>
              <a:t>(20, 1, 0, 0);</a:t>
            </a:r>
          </a:p>
          <a:p>
            <a:pPr marL="0" indent="0">
              <a:buNone/>
            </a:pPr>
            <a:r>
              <a:rPr lang="en-GB" sz="1400" dirty="0" err="1">
                <a:solidFill>
                  <a:srgbClr val="000000"/>
                </a:solidFill>
                <a:highlight>
                  <a:srgbClr val="FFFFFF"/>
                </a:highlight>
                <a:latin typeface="Consolas" panose="020B0609020204030204" pitchFamily="49" charset="0"/>
              </a:rPr>
              <a:t>glPushMatrix</a:t>
            </a:r>
            <a:r>
              <a:rPr lang="en-GB" sz="1400" dirty="0">
                <a:solidFill>
                  <a:srgbClr val="000000"/>
                </a:solidFill>
                <a:highlight>
                  <a:srgbClr val="FFFFFF"/>
                </a:highlight>
                <a:latin typeface="Consolas" panose="020B0609020204030204" pitchFamily="49" charset="0"/>
              </a:rPr>
              <a:t>();</a:t>
            </a:r>
            <a:r>
              <a:rPr lang="en-GB" sz="1400" dirty="0">
                <a:solidFill>
                  <a:srgbClr val="008000"/>
                </a:solidFill>
                <a:highlight>
                  <a:srgbClr val="FFFFFF"/>
                </a:highlight>
                <a:latin typeface="Consolas" panose="020B0609020204030204" pitchFamily="49" charset="0"/>
              </a:rPr>
              <a:t>// Remember where we are.  THE SUN</a:t>
            </a:r>
            <a:endParaRPr lang="en-GB" sz="1400" dirty="0">
              <a:solidFill>
                <a:srgbClr val="000000"/>
              </a:solidFill>
              <a:highlight>
                <a:srgbClr val="FFFFFF"/>
              </a:highlight>
              <a:latin typeface="Consolas" panose="020B0609020204030204" pitchFamily="49" charset="0"/>
            </a:endParaRPr>
          </a:p>
          <a:p>
            <a:pPr marL="0" indent="0">
              <a:buNone/>
            </a:pPr>
            <a:endParaRPr lang="en-GB" sz="1400" dirty="0">
              <a:solidFill>
                <a:srgbClr val="000000"/>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12887292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GB" altLang="en-US" smtClean="0"/>
              <a:t>Draw scene</a:t>
            </a:r>
          </a:p>
        </p:txBody>
      </p:sp>
      <p:sp>
        <p:nvSpPr>
          <p:cNvPr id="20483" name="Content Placeholder 2"/>
          <p:cNvSpPr>
            <a:spLocks noGrp="1"/>
          </p:cNvSpPr>
          <p:nvPr>
            <p:ph idx="1"/>
          </p:nvPr>
        </p:nvSpPr>
        <p:spPr>
          <a:solidFill>
            <a:schemeClr val="bg1"/>
          </a:solidFill>
        </p:spPr>
        <p:txBody>
          <a:bodyPr/>
          <a:lstStyle/>
          <a:p>
            <a:pPr marL="0" lvl="0" indent="0">
              <a:buNone/>
            </a:pPr>
            <a:r>
              <a:rPr lang="en-GB" sz="1400" dirty="0">
                <a:solidFill>
                  <a:srgbClr val="008000"/>
                </a:solidFill>
                <a:highlight>
                  <a:srgbClr val="FFFFFF"/>
                </a:highlight>
                <a:latin typeface="Consolas" panose="020B0609020204030204" pitchFamily="49" charset="0"/>
              </a:rPr>
              <a:t>// render the sun</a:t>
            </a:r>
            <a:endParaRPr lang="en-GB" sz="1400" dirty="0">
              <a:solidFill>
                <a:srgbClr val="000000"/>
              </a:solidFill>
              <a:highlight>
                <a:srgbClr val="FFFFFF"/>
              </a:highlight>
              <a:latin typeface="Consolas" panose="020B0609020204030204" pitchFamily="49" charset="0"/>
            </a:endParaRPr>
          </a:p>
          <a:p>
            <a:pPr marL="0" lvl="0" indent="0">
              <a:buNone/>
            </a:pPr>
            <a:r>
              <a:rPr lang="en-GB" sz="1400" dirty="0">
                <a:solidFill>
                  <a:srgbClr val="000000"/>
                </a:solidFill>
                <a:highlight>
                  <a:srgbClr val="FFFFFF"/>
                </a:highlight>
                <a:latin typeface="Consolas" panose="020B0609020204030204" pitchFamily="49" charset="0"/>
              </a:rPr>
              <a:t>glColor3f(1.0f, 0.9f, 0.0f);</a:t>
            </a:r>
          </a:p>
          <a:p>
            <a:pPr marL="0" lvl="0" indent="0">
              <a:buNone/>
            </a:pPr>
            <a:r>
              <a:rPr lang="en-GB" sz="1400" dirty="0" err="1">
                <a:solidFill>
                  <a:srgbClr val="000000"/>
                </a:solidFill>
                <a:highlight>
                  <a:srgbClr val="FFFFFF"/>
                </a:highlight>
                <a:latin typeface="Consolas" panose="020B0609020204030204" pitchFamily="49" charset="0"/>
              </a:rPr>
              <a:t>gluSphere</a:t>
            </a:r>
            <a:r>
              <a:rPr lang="en-GB" sz="1400" dirty="0">
                <a:solidFill>
                  <a:srgbClr val="000000"/>
                </a:solidFill>
                <a:highlight>
                  <a:srgbClr val="FFFFFF"/>
                </a:highlight>
                <a:latin typeface="Consolas" panose="020B0609020204030204" pitchFamily="49" charset="0"/>
              </a:rPr>
              <a:t>(</a:t>
            </a:r>
            <a:r>
              <a:rPr lang="en-GB" sz="1400" dirty="0" err="1">
                <a:solidFill>
                  <a:srgbClr val="000000"/>
                </a:solidFill>
                <a:highlight>
                  <a:srgbClr val="FFFFFF"/>
                </a:highlight>
                <a:latin typeface="Consolas" panose="020B0609020204030204" pitchFamily="49" charset="0"/>
              </a:rPr>
              <a:t>gluNewQuadric</a:t>
            </a:r>
            <a:r>
              <a:rPr lang="en-GB" sz="1400" dirty="0">
                <a:solidFill>
                  <a:srgbClr val="000000"/>
                </a:solidFill>
                <a:highlight>
                  <a:srgbClr val="FFFFFF"/>
                </a:highlight>
                <a:latin typeface="Consolas" panose="020B0609020204030204" pitchFamily="49" charset="0"/>
              </a:rPr>
              <a:t>(), 0.20, 20, 20);</a:t>
            </a:r>
          </a:p>
          <a:p>
            <a:pPr marL="0" lvl="0" indent="0">
              <a:buNone/>
            </a:pPr>
            <a:endParaRPr lang="en-GB" sz="1400" dirty="0">
              <a:solidFill>
                <a:srgbClr val="000000"/>
              </a:solidFill>
              <a:highlight>
                <a:srgbClr val="FFFFFF"/>
              </a:highlight>
              <a:latin typeface="Consolas" panose="020B0609020204030204" pitchFamily="49" charset="0"/>
            </a:endParaRPr>
          </a:p>
          <a:p>
            <a:pPr marL="0" lvl="0" indent="0">
              <a:buNone/>
            </a:pPr>
            <a:r>
              <a:rPr lang="en-GB" sz="1400" dirty="0" err="1">
                <a:solidFill>
                  <a:srgbClr val="000000"/>
                </a:solidFill>
                <a:highlight>
                  <a:srgbClr val="FFFFFF"/>
                </a:highlight>
                <a:latin typeface="Consolas" panose="020B0609020204030204" pitchFamily="49" charset="0"/>
              </a:rPr>
              <a:t>glPushMatrix</a:t>
            </a:r>
            <a:r>
              <a:rPr lang="en-GB" sz="1400" dirty="0">
                <a:solidFill>
                  <a:srgbClr val="000000"/>
                </a:solidFill>
                <a:highlight>
                  <a:srgbClr val="FFFFFF"/>
                </a:highlight>
                <a:latin typeface="Consolas" panose="020B0609020204030204" pitchFamily="49" charset="0"/>
              </a:rPr>
              <a:t>();</a:t>
            </a:r>
          </a:p>
          <a:p>
            <a:pPr marL="400050" lvl="1" indent="0">
              <a:buNone/>
            </a:pPr>
            <a:r>
              <a:rPr lang="en-GB" sz="1400" dirty="0">
                <a:solidFill>
                  <a:srgbClr val="008000"/>
                </a:solidFill>
                <a:highlight>
                  <a:srgbClr val="FFFFFF"/>
                </a:highlight>
                <a:latin typeface="Consolas" panose="020B0609020204030204" pitchFamily="49" charset="0"/>
              </a:rPr>
              <a:t>//render planet 1</a:t>
            </a:r>
            <a:endParaRPr lang="en-GB" sz="1400" dirty="0">
              <a:solidFill>
                <a:srgbClr val="000000"/>
              </a:solidFill>
              <a:highlight>
                <a:srgbClr val="FFFFFF"/>
              </a:highlight>
              <a:latin typeface="Consolas" panose="020B0609020204030204" pitchFamily="49" charset="0"/>
            </a:endParaRPr>
          </a:p>
          <a:p>
            <a:pPr marL="400050" lvl="1" indent="0">
              <a:buNone/>
            </a:pPr>
            <a:r>
              <a:rPr lang="en-GB" sz="1400" dirty="0" err="1">
                <a:solidFill>
                  <a:srgbClr val="000000"/>
                </a:solidFill>
                <a:highlight>
                  <a:srgbClr val="FFFFFF"/>
                </a:highlight>
                <a:latin typeface="Consolas" panose="020B0609020204030204" pitchFamily="49" charset="0"/>
              </a:rPr>
              <a:t>glRotatef</a:t>
            </a:r>
            <a:r>
              <a:rPr lang="en-GB" sz="1400" dirty="0">
                <a:solidFill>
                  <a:srgbClr val="000000"/>
                </a:solidFill>
                <a:highlight>
                  <a:srgbClr val="FFFFFF"/>
                </a:highlight>
                <a:latin typeface="Consolas" panose="020B0609020204030204" pitchFamily="49" charset="0"/>
              </a:rPr>
              <a:t>(rotation, 0, 1, 0);</a:t>
            </a:r>
          </a:p>
          <a:p>
            <a:pPr marL="400050" lvl="1" indent="0">
              <a:buNone/>
            </a:pPr>
            <a:r>
              <a:rPr lang="en-GB" sz="1400" dirty="0" err="1">
                <a:solidFill>
                  <a:srgbClr val="000000"/>
                </a:solidFill>
                <a:highlight>
                  <a:srgbClr val="FFFFFF"/>
                </a:highlight>
                <a:latin typeface="Consolas" panose="020B0609020204030204" pitchFamily="49" charset="0"/>
              </a:rPr>
              <a:t>glTranslatef</a:t>
            </a:r>
            <a:r>
              <a:rPr lang="en-GB" sz="1400" dirty="0">
                <a:solidFill>
                  <a:srgbClr val="000000"/>
                </a:solidFill>
                <a:highlight>
                  <a:srgbClr val="FFFFFF"/>
                </a:highlight>
                <a:latin typeface="Consolas" panose="020B0609020204030204" pitchFamily="49" charset="0"/>
              </a:rPr>
              <a:t>(1, 0, 0);</a:t>
            </a:r>
          </a:p>
          <a:p>
            <a:pPr marL="400050" lvl="1" indent="0">
              <a:buNone/>
            </a:pPr>
            <a:r>
              <a:rPr lang="en-GB" sz="1400" dirty="0" err="1">
                <a:solidFill>
                  <a:srgbClr val="000000"/>
                </a:solidFill>
                <a:highlight>
                  <a:srgbClr val="FFFFFF"/>
                </a:highlight>
                <a:latin typeface="Consolas" panose="020B0609020204030204" pitchFamily="49" charset="0"/>
              </a:rPr>
              <a:t>glScalef</a:t>
            </a:r>
            <a:r>
              <a:rPr lang="en-GB" sz="1400" dirty="0">
                <a:solidFill>
                  <a:srgbClr val="000000"/>
                </a:solidFill>
                <a:highlight>
                  <a:srgbClr val="FFFFFF"/>
                </a:highlight>
                <a:latin typeface="Consolas" panose="020B0609020204030204" pitchFamily="49" charset="0"/>
              </a:rPr>
              <a:t>(0.1, 0.1, 0.1);</a:t>
            </a:r>
          </a:p>
          <a:p>
            <a:pPr marL="400050" lvl="1" indent="0">
              <a:buNone/>
            </a:pPr>
            <a:r>
              <a:rPr lang="en-GB" sz="1400" dirty="0">
                <a:solidFill>
                  <a:srgbClr val="000000"/>
                </a:solidFill>
                <a:highlight>
                  <a:srgbClr val="FFFFFF"/>
                </a:highlight>
                <a:latin typeface="Consolas" panose="020B0609020204030204" pitchFamily="49" charset="0"/>
              </a:rPr>
              <a:t>glColor3f(0.8f, 0.1f, 0.1f);</a:t>
            </a:r>
          </a:p>
          <a:p>
            <a:pPr marL="400050" lvl="1" indent="0">
              <a:buNone/>
            </a:pPr>
            <a:r>
              <a:rPr lang="en-GB" sz="1400" dirty="0" err="1">
                <a:solidFill>
                  <a:srgbClr val="000000"/>
                </a:solidFill>
                <a:highlight>
                  <a:srgbClr val="FFFFFF"/>
                </a:highlight>
                <a:latin typeface="Consolas" panose="020B0609020204030204" pitchFamily="49" charset="0"/>
              </a:rPr>
              <a:t>gluSphere</a:t>
            </a:r>
            <a:r>
              <a:rPr lang="en-GB" sz="1400" dirty="0">
                <a:solidFill>
                  <a:srgbClr val="000000"/>
                </a:solidFill>
                <a:highlight>
                  <a:srgbClr val="FFFFFF"/>
                </a:highlight>
                <a:latin typeface="Consolas" panose="020B0609020204030204" pitchFamily="49" charset="0"/>
              </a:rPr>
              <a:t>(</a:t>
            </a:r>
            <a:r>
              <a:rPr lang="en-GB" sz="1400" dirty="0" err="1">
                <a:solidFill>
                  <a:srgbClr val="000000"/>
                </a:solidFill>
                <a:highlight>
                  <a:srgbClr val="FFFFFF"/>
                </a:highlight>
                <a:latin typeface="Consolas" panose="020B0609020204030204" pitchFamily="49" charset="0"/>
              </a:rPr>
              <a:t>gluNewQuadric</a:t>
            </a:r>
            <a:r>
              <a:rPr lang="en-GB" sz="1400" dirty="0">
                <a:solidFill>
                  <a:srgbClr val="000000"/>
                </a:solidFill>
                <a:highlight>
                  <a:srgbClr val="FFFFFF"/>
                </a:highlight>
                <a:latin typeface="Consolas" panose="020B0609020204030204" pitchFamily="49" charset="0"/>
              </a:rPr>
              <a:t>(), 0.20, 20, 20);</a:t>
            </a:r>
          </a:p>
          <a:p>
            <a:pPr marL="0" lvl="0" indent="0">
              <a:buNone/>
            </a:pPr>
            <a:r>
              <a:rPr lang="en-GB" sz="1400" dirty="0" err="1">
                <a:solidFill>
                  <a:srgbClr val="000000"/>
                </a:solidFill>
                <a:highlight>
                  <a:srgbClr val="FFFFFF"/>
                </a:highlight>
                <a:latin typeface="Consolas" panose="020B0609020204030204" pitchFamily="49" charset="0"/>
              </a:rPr>
              <a:t>glPopMatrix</a:t>
            </a:r>
            <a:r>
              <a:rPr lang="en-GB" sz="1400" dirty="0">
                <a:solidFill>
                  <a:srgbClr val="000000"/>
                </a:solidFill>
                <a:highlight>
                  <a:srgbClr val="FFFFFF"/>
                </a:highlight>
                <a:latin typeface="Consolas" panose="020B0609020204030204" pitchFamily="49" charset="0"/>
              </a:rPr>
              <a:t>();</a:t>
            </a:r>
            <a:r>
              <a:rPr lang="en-GB" sz="1400" dirty="0">
                <a:solidFill>
                  <a:srgbClr val="008000"/>
                </a:solidFill>
                <a:highlight>
                  <a:srgbClr val="FFFFFF"/>
                </a:highlight>
                <a:latin typeface="Consolas" panose="020B0609020204030204" pitchFamily="49" charset="0"/>
              </a:rPr>
              <a:t>//GO BACK TO SUN</a:t>
            </a:r>
            <a:endParaRPr lang="en-GB" sz="1400" dirty="0">
              <a:solidFill>
                <a:srgbClr val="000000"/>
              </a:solidFill>
              <a:highlight>
                <a:srgbClr val="FFFFFF"/>
              </a:highlight>
              <a:latin typeface="Consolas" panose="020B0609020204030204" pitchFamily="49" charset="0"/>
            </a:endParaRPr>
          </a:p>
          <a:p>
            <a:pPr marL="0" lvl="0" indent="0">
              <a:buNone/>
            </a:pPr>
            <a:endParaRPr lang="en-GB" sz="1400" dirty="0">
              <a:solidFill>
                <a:srgbClr val="000000"/>
              </a:solidFill>
              <a:highlight>
                <a:srgbClr val="FFFFFF"/>
              </a:highlight>
              <a:latin typeface="Consolas" panose="020B0609020204030204" pitchFamily="49" charset="0"/>
            </a:endParaRPr>
          </a:p>
          <a:p>
            <a:pPr marL="0" lvl="0" indent="0">
              <a:buNone/>
            </a:pPr>
            <a:r>
              <a:rPr lang="en-GB" sz="1400" dirty="0">
                <a:solidFill>
                  <a:srgbClr val="008000"/>
                </a:solidFill>
                <a:highlight>
                  <a:srgbClr val="FFFFFF"/>
                </a:highlight>
                <a:latin typeface="Consolas" panose="020B0609020204030204" pitchFamily="49" charset="0"/>
              </a:rPr>
              <a:t>// Notice the indentation, this helps keep track of all the pushes and pops</a:t>
            </a:r>
            <a:endParaRPr lang="en-GB" sz="1400" dirty="0">
              <a:solidFill>
                <a:srgbClr val="000000"/>
              </a:solidFill>
              <a:highlight>
                <a:srgbClr val="FFFFFF"/>
              </a:highlight>
              <a:latin typeface="Consolas" panose="020B0609020204030204" pitchFamily="49" charset="0"/>
            </a:endParaRPr>
          </a:p>
          <a:p>
            <a:pPr marL="0" lvl="0" indent="0">
              <a:buNone/>
            </a:pPr>
            <a:endParaRPr lang="en-GB" sz="1400" dirty="0">
              <a:solidFill>
                <a:srgbClr val="000000"/>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283582283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GB" altLang="en-US" smtClean="0"/>
              <a:t>Draw scene</a:t>
            </a:r>
          </a:p>
        </p:txBody>
      </p:sp>
      <p:sp>
        <p:nvSpPr>
          <p:cNvPr id="21507" name="Content Placeholder 2"/>
          <p:cNvSpPr>
            <a:spLocks noGrp="1"/>
          </p:cNvSpPr>
          <p:nvPr>
            <p:ph idx="1"/>
          </p:nvPr>
        </p:nvSpPr>
        <p:spPr>
          <a:xfrm>
            <a:off x="179388" y="1412875"/>
            <a:ext cx="8686800" cy="4648200"/>
          </a:xfrm>
          <a:solidFill>
            <a:schemeClr val="bg1"/>
          </a:solidFill>
        </p:spPr>
        <p:txBody>
          <a:bodyPr/>
          <a:lstStyle/>
          <a:p>
            <a:pPr marL="400050" lvl="1" indent="0">
              <a:buNone/>
            </a:pPr>
            <a:r>
              <a:rPr lang="en-GB" sz="1400" dirty="0" err="1">
                <a:solidFill>
                  <a:srgbClr val="000000"/>
                </a:solidFill>
                <a:highlight>
                  <a:srgbClr val="FFFFFF"/>
                </a:highlight>
                <a:latin typeface="Consolas" panose="020B0609020204030204" pitchFamily="49" charset="0"/>
              </a:rPr>
              <a:t>glPushMatrix</a:t>
            </a:r>
            <a:r>
              <a:rPr lang="en-GB" sz="1400" dirty="0">
                <a:solidFill>
                  <a:srgbClr val="000000"/>
                </a:solidFill>
                <a:highlight>
                  <a:srgbClr val="FFFFFF"/>
                </a:highlight>
                <a:latin typeface="Consolas" panose="020B0609020204030204" pitchFamily="49" charset="0"/>
              </a:rPr>
              <a:t>(); </a:t>
            </a:r>
            <a:r>
              <a:rPr lang="en-GB" sz="1400" dirty="0">
                <a:solidFill>
                  <a:srgbClr val="008000"/>
                </a:solidFill>
                <a:highlight>
                  <a:srgbClr val="FFFFFF"/>
                </a:highlight>
                <a:latin typeface="Consolas" panose="020B0609020204030204" pitchFamily="49" charset="0"/>
              </a:rPr>
              <a:t>// REMEMBER WHERE WE ARE</a:t>
            </a:r>
            <a:endParaRPr lang="en-GB" sz="1400" dirty="0">
              <a:solidFill>
                <a:srgbClr val="000000"/>
              </a:solidFill>
              <a:highlight>
                <a:srgbClr val="FFFFFF"/>
              </a:highlight>
              <a:latin typeface="Consolas" panose="020B0609020204030204" pitchFamily="49" charset="0"/>
            </a:endParaRPr>
          </a:p>
          <a:p>
            <a:pPr marL="800100" lvl="2" indent="0">
              <a:buNone/>
            </a:pPr>
            <a:r>
              <a:rPr lang="en-GB" sz="1400" dirty="0">
                <a:solidFill>
                  <a:srgbClr val="008000"/>
                </a:solidFill>
                <a:highlight>
                  <a:srgbClr val="FFFFFF"/>
                </a:highlight>
                <a:latin typeface="Consolas" panose="020B0609020204030204" pitchFamily="49" charset="0"/>
              </a:rPr>
              <a:t>// render planet 2</a:t>
            </a:r>
            <a:endParaRPr lang="en-GB" sz="1400" dirty="0">
              <a:solidFill>
                <a:srgbClr val="000000"/>
              </a:solidFill>
              <a:highlight>
                <a:srgbClr val="FFFFFF"/>
              </a:highlight>
              <a:latin typeface="Consolas" panose="020B0609020204030204" pitchFamily="49" charset="0"/>
            </a:endParaRPr>
          </a:p>
          <a:p>
            <a:pPr marL="800100" lvl="2" indent="0">
              <a:buNone/>
            </a:pPr>
            <a:r>
              <a:rPr lang="en-GB" sz="1400" dirty="0" err="1">
                <a:solidFill>
                  <a:srgbClr val="000000"/>
                </a:solidFill>
                <a:highlight>
                  <a:srgbClr val="FFFFFF"/>
                </a:highlight>
                <a:latin typeface="Consolas" panose="020B0609020204030204" pitchFamily="49" charset="0"/>
              </a:rPr>
              <a:t>glRotatef</a:t>
            </a:r>
            <a:r>
              <a:rPr lang="en-GB" sz="1400" dirty="0">
                <a:solidFill>
                  <a:srgbClr val="000000"/>
                </a:solidFill>
                <a:highlight>
                  <a:srgbClr val="FFFFFF"/>
                </a:highlight>
                <a:latin typeface="Consolas" panose="020B0609020204030204" pitchFamily="49" charset="0"/>
              </a:rPr>
              <a:t>(rotation2, 0, 1, 0);</a:t>
            </a:r>
          </a:p>
          <a:p>
            <a:pPr marL="800100" lvl="2" indent="0">
              <a:buNone/>
            </a:pPr>
            <a:r>
              <a:rPr lang="en-GB" sz="1400" dirty="0" err="1">
                <a:solidFill>
                  <a:srgbClr val="000000"/>
                </a:solidFill>
                <a:highlight>
                  <a:srgbClr val="FFFFFF"/>
                </a:highlight>
                <a:latin typeface="Consolas" panose="020B0609020204030204" pitchFamily="49" charset="0"/>
              </a:rPr>
              <a:t>glTranslatef</a:t>
            </a:r>
            <a:r>
              <a:rPr lang="en-GB" sz="1400" dirty="0">
                <a:solidFill>
                  <a:srgbClr val="000000"/>
                </a:solidFill>
                <a:highlight>
                  <a:srgbClr val="FFFFFF"/>
                </a:highlight>
                <a:latin typeface="Consolas" panose="020B0609020204030204" pitchFamily="49" charset="0"/>
              </a:rPr>
              <a:t>(1.5, 0, 0);</a:t>
            </a:r>
          </a:p>
          <a:p>
            <a:pPr marL="800100" lvl="2" indent="0">
              <a:buNone/>
            </a:pPr>
            <a:r>
              <a:rPr lang="en-GB" sz="1400" dirty="0" err="1">
                <a:solidFill>
                  <a:srgbClr val="000000"/>
                </a:solidFill>
                <a:highlight>
                  <a:srgbClr val="FFFFFF"/>
                </a:highlight>
                <a:latin typeface="Consolas" panose="020B0609020204030204" pitchFamily="49" charset="0"/>
              </a:rPr>
              <a:t>glScalef</a:t>
            </a:r>
            <a:r>
              <a:rPr lang="en-GB" sz="1400" dirty="0">
                <a:solidFill>
                  <a:srgbClr val="000000"/>
                </a:solidFill>
                <a:highlight>
                  <a:srgbClr val="FFFFFF"/>
                </a:highlight>
                <a:latin typeface="Consolas" panose="020B0609020204030204" pitchFamily="49" charset="0"/>
              </a:rPr>
              <a:t>(0.3, 0.3, 0.3);</a:t>
            </a:r>
          </a:p>
          <a:p>
            <a:pPr marL="800100" lvl="2" indent="0">
              <a:buNone/>
            </a:pPr>
            <a:r>
              <a:rPr lang="en-GB" sz="1400" dirty="0">
                <a:solidFill>
                  <a:srgbClr val="000000"/>
                </a:solidFill>
                <a:highlight>
                  <a:srgbClr val="FFFFFF"/>
                </a:highlight>
                <a:latin typeface="Consolas" panose="020B0609020204030204" pitchFamily="49" charset="0"/>
              </a:rPr>
              <a:t>glColor3f(0.1f, 0.9f, 1.0f);</a:t>
            </a:r>
          </a:p>
          <a:p>
            <a:pPr marL="800100" lvl="2" indent="0">
              <a:buNone/>
            </a:pPr>
            <a:r>
              <a:rPr lang="en-GB" sz="1400" dirty="0" err="1">
                <a:solidFill>
                  <a:srgbClr val="000000"/>
                </a:solidFill>
                <a:highlight>
                  <a:srgbClr val="FFFFFF"/>
                </a:highlight>
                <a:latin typeface="Consolas" panose="020B0609020204030204" pitchFamily="49" charset="0"/>
              </a:rPr>
              <a:t>gluSphere</a:t>
            </a:r>
            <a:r>
              <a:rPr lang="en-GB" sz="1400" dirty="0">
                <a:solidFill>
                  <a:srgbClr val="000000"/>
                </a:solidFill>
                <a:highlight>
                  <a:srgbClr val="FFFFFF"/>
                </a:highlight>
                <a:latin typeface="Consolas" panose="020B0609020204030204" pitchFamily="49" charset="0"/>
              </a:rPr>
              <a:t>(</a:t>
            </a:r>
            <a:r>
              <a:rPr lang="en-GB" sz="1400" dirty="0" err="1">
                <a:solidFill>
                  <a:srgbClr val="000000"/>
                </a:solidFill>
                <a:highlight>
                  <a:srgbClr val="FFFFFF"/>
                </a:highlight>
                <a:latin typeface="Consolas" panose="020B0609020204030204" pitchFamily="49" charset="0"/>
              </a:rPr>
              <a:t>gluNewQuadric</a:t>
            </a:r>
            <a:r>
              <a:rPr lang="en-GB" sz="1400" dirty="0">
                <a:solidFill>
                  <a:srgbClr val="000000"/>
                </a:solidFill>
                <a:highlight>
                  <a:srgbClr val="FFFFFF"/>
                </a:highlight>
                <a:latin typeface="Consolas" panose="020B0609020204030204" pitchFamily="49" charset="0"/>
              </a:rPr>
              <a:t>(), 0.20, 20, 20);</a:t>
            </a:r>
          </a:p>
          <a:p>
            <a:pPr marL="800100" lvl="2" indent="0">
              <a:buNone/>
            </a:pPr>
            <a:r>
              <a:rPr lang="en-GB" sz="1400" dirty="0" err="1">
                <a:solidFill>
                  <a:srgbClr val="000000"/>
                </a:solidFill>
                <a:highlight>
                  <a:srgbClr val="FFFFFF"/>
                </a:highlight>
                <a:latin typeface="Consolas" panose="020B0609020204030204" pitchFamily="49" charset="0"/>
              </a:rPr>
              <a:t>glPushMatrix</a:t>
            </a:r>
            <a:r>
              <a:rPr lang="en-GB" sz="1400" dirty="0">
                <a:solidFill>
                  <a:srgbClr val="000000"/>
                </a:solidFill>
                <a:highlight>
                  <a:srgbClr val="FFFFFF"/>
                </a:highlight>
                <a:latin typeface="Consolas" panose="020B0609020204030204" pitchFamily="49" charset="0"/>
              </a:rPr>
              <a:t>(); </a:t>
            </a:r>
            <a:r>
              <a:rPr lang="en-GB" sz="1400" dirty="0">
                <a:solidFill>
                  <a:srgbClr val="008000"/>
                </a:solidFill>
                <a:highlight>
                  <a:srgbClr val="FFFFFF"/>
                </a:highlight>
                <a:latin typeface="Consolas" panose="020B0609020204030204" pitchFamily="49" charset="0"/>
              </a:rPr>
              <a:t>// REMEMBER WHERE WE ARE</a:t>
            </a:r>
            <a:endParaRPr lang="en-GB" sz="1400" dirty="0">
              <a:solidFill>
                <a:srgbClr val="000000"/>
              </a:solidFill>
              <a:highlight>
                <a:srgbClr val="FFFFFF"/>
              </a:highlight>
              <a:latin typeface="Consolas" panose="020B0609020204030204" pitchFamily="49" charset="0"/>
            </a:endParaRPr>
          </a:p>
          <a:p>
            <a:pPr marL="1257300" lvl="3" indent="0">
              <a:buNone/>
            </a:pPr>
            <a:r>
              <a:rPr lang="en-GB" sz="1400" dirty="0">
                <a:solidFill>
                  <a:srgbClr val="008000"/>
                </a:solidFill>
                <a:highlight>
                  <a:srgbClr val="FFFFFF"/>
                </a:highlight>
                <a:latin typeface="Consolas" panose="020B0609020204030204" pitchFamily="49" charset="0"/>
              </a:rPr>
              <a:t>// Render a moon around planet 2</a:t>
            </a:r>
            <a:endParaRPr lang="en-GB" sz="1400" dirty="0">
              <a:solidFill>
                <a:srgbClr val="000000"/>
              </a:solidFill>
              <a:highlight>
                <a:srgbClr val="FFFFFF"/>
              </a:highlight>
              <a:latin typeface="Consolas" panose="020B0609020204030204" pitchFamily="49" charset="0"/>
            </a:endParaRPr>
          </a:p>
          <a:p>
            <a:pPr marL="1257300" lvl="3" indent="0">
              <a:buNone/>
            </a:pPr>
            <a:r>
              <a:rPr lang="en-GB" sz="1400" dirty="0" err="1">
                <a:solidFill>
                  <a:srgbClr val="000000"/>
                </a:solidFill>
                <a:highlight>
                  <a:srgbClr val="FFFFFF"/>
                </a:highlight>
                <a:latin typeface="Consolas" panose="020B0609020204030204" pitchFamily="49" charset="0"/>
              </a:rPr>
              <a:t>glRotatef</a:t>
            </a:r>
            <a:r>
              <a:rPr lang="en-GB" sz="1400" dirty="0">
                <a:solidFill>
                  <a:srgbClr val="000000"/>
                </a:solidFill>
                <a:highlight>
                  <a:srgbClr val="FFFFFF"/>
                </a:highlight>
                <a:latin typeface="Consolas" panose="020B0609020204030204" pitchFamily="49" charset="0"/>
              </a:rPr>
              <a:t>((rotation2*2.0), 0, 1, 0);</a:t>
            </a:r>
          </a:p>
          <a:p>
            <a:pPr marL="1257300" lvl="3" indent="0">
              <a:buNone/>
            </a:pPr>
            <a:r>
              <a:rPr lang="en-GB" sz="1400" dirty="0" err="1">
                <a:solidFill>
                  <a:srgbClr val="000000"/>
                </a:solidFill>
                <a:highlight>
                  <a:srgbClr val="FFFFFF"/>
                </a:highlight>
                <a:latin typeface="Consolas" panose="020B0609020204030204" pitchFamily="49" charset="0"/>
              </a:rPr>
              <a:t>glTranslatef</a:t>
            </a:r>
            <a:r>
              <a:rPr lang="en-GB" sz="1400" dirty="0">
                <a:solidFill>
                  <a:srgbClr val="000000"/>
                </a:solidFill>
                <a:highlight>
                  <a:srgbClr val="FFFFFF"/>
                </a:highlight>
                <a:latin typeface="Consolas" panose="020B0609020204030204" pitchFamily="49" charset="0"/>
              </a:rPr>
              <a:t>(1.5, 0, 0);</a:t>
            </a:r>
          </a:p>
          <a:p>
            <a:pPr marL="1257300" lvl="3" indent="0">
              <a:buNone/>
            </a:pPr>
            <a:r>
              <a:rPr lang="en-GB" sz="1400" dirty="0" err="1">
                <a:solidFill>
                  <a:srgbClr val="000000"/>
                </a:solidFill>
                <a:highlight>
                  <a:srgbClr val="FFFFFF"/>
                </a:highlight>
                <a:latin typeface="Consolas" panose="020B0609020204030204" pitchFamily="49" charset="0"/>
              </a:rPr>
              <a:t>glScalef</a:t>
            </a:r>
            <a:r>
              <a:rPr lang="en-GB" sz="1400" dirty="0">
                <a:solidFill>
                  <a:srgbClr val="000000"/>
                </a:solidFill>
                <a:highlight>
                  <a:srgbClr val="FFFFFF"/>
                </a:highlight>
                <a:latin typeface="Consolas" panose="020B0609020204030204" pitchFamily="49" charset="0"/>
              </a:rPr>
              <a:t>(0.3, 0.3, 0.3);</a:t>
            </a:r>
          </a:p>
          <a:p>
            <a:pPr marL="1257300" lvl="3" indent="0">
              <a:buNone/>
            </a:pPr>
            <a:r>
              <a:rPr lang="en-GB" sz="1400" dirty="0">
                <a:solidFill>
                  <a:srgbClr val="000000"/>
                </a:solidFill>
                <a:highlight>
                  <a:srgbClr val="FFFFFF"/>
                </a:highlight>
                <a:latin typeface="Consolas" panose="020B0609020204030204" pitchFamily="49" charset="0"/>
              </a:rPr>
              <a:t>glColor3f(0.8f, 0.8f, 0.8f);</a:t>
            </a:r>
          </a:p>
          <a:p>
            <a:pPr marL="1257300" lvl="3" indent="0">
              <a:buNone/>
            </a:pPr>
            <a:r>
              <a:rPr lang="en-GB" sz="1400" dirty="0" err="1">
                <a:solidFill>
                  <a:srgbClr val="000000"/>
                </a:solidFill>
                <a:highlight>
                  <a:srgbClr val="FFFFFF"/>
                </a:highlight>
                <a:latin typeface="Consolas" panose="020B0609020204030204" pitchFamily="49" charset="0"/>
              </a:rPr>
              <a:t>gluSphere</a:t>
            </a:r>
            <a:r>
              <a:rPr lang="en-GB" sz="1400" dirty="0">
                <a:solidFill>
                  <a:srgbClr val="000000"/>
                </a:solidFill>
                <a:highlight>
                  <a:srgbClr val="FFFFFF"/>
                </a:highlight>
                <a:latin typeface="Consolas" panose="020B0609020204030204" pitchFamily="49" charset="0"/>
              </a:rPr>
              <a:t>(</a:t>
            </a:r>
            <a:r>
              <a:rPr lang="en-GB" sz="1400" dirty="0" err="1">
                <a:solidFill>
                  <a:srgbClr val="000000"/>
                </a:solidFill>
                <a:highlight>
                  <a:srgbClr val="FFFFFF"/>
                </a:highlight>
                <a:latin typeface="Consolas" panose="020B0609020204030204" pitchFamily="49" charset="0"/>
              </a:rPr>
              <a:t>gluNewQuadric</a:t>
            </a:r>
            <a:r>
              <a:rPr lang="en-GB" sz="1400" dirty="0">
                <a:solidFill>
                  <a:srgbClr val="000000"/>
                </a:solidFill>
                <a:highlight>
                  <a:srgbClr val="FFFFFF"/>
                </a:highlight>
                <a:latin typeface="Consolas" panose="020B0609020204030204" pitchFamily="49" charset="0"/>
              </a:rPr>
              <a:t>(), 0.20, 20, 20);</a:t>
            </a:r>
          </a:p>
          <a:p>
            <a:pPr marL="800100" lvl="2" indent="0">
              <a:buNone/>
            </a:pPr>
            <a:r>
              <a:rPr lang="en-GB" sz="1400" dirty="0" err="1">
                <a:solidFill>
                  <a:srgbClr val="000000"/>
                </a:solidFill>
                <a:highlight>
                  <a:srgbClr val="FFFFFF"/>
                </a:highlight>
                <a:latin typeface="Consolas" panose="020B0609020204030204" pitchFamily="49" charset="0"/>
              </a:rPr>
              <a:t>glPopMatrix</a:t>
            </a:r>
            <a:r>
              <a:rPr lang="en-GB" sz="1400" dirty="0">
                <a:solidFill>
                  <a:srgbClr val="000000"/>
                </a:solidFill>
                <a:highlight>
                  <a:srgbClr val="FFFFFF"/>
                </a:highlight>
                <a:latin typeface="Consolas" panose="020B0609020204030204" pitchFamily="49" charset="0"/>
              </a:rPr>
              <a:t>();</a:t>
            </a:r>
          </a:p>
          <a:p>
            <a:pPr marL="400050" lvl="1" indent="0">
              <a:buNone/>
            </a:pPr>
            <a:r>
              <a:rPr lang="en-GB" sz="1400" dirty="0" err="1">
                <a:solidFill>
                  <a:srgbClr val="000000"/>
                </a:solidFill>
                <a:highlight>
                  <a:srgbClr val="FFFFFF"/>
                </a:highlight>
                <a:latin typeface="Consolas" panose="020B0609020204030204" pitchFamily="49" charset="0"/>
              </a:rPr>
              <a:t>glPopMatrix</a:t>
            </a:r>
            <a:r>
              <a:rPr lang="en-GB" sz="1400" dirty="0">
                <a:solidFill>
                  <a:srgbClr val="000000"/>
                </a:solidFill>
                <a:highlight>
                  <a:srgbClr val="FFFFFF"/>
                </a:highlight>
                <a:latin typeface="Consolas" panose="020B0609020204030204" pitchFamily="49" charset="0"/>
              </a:rPr>
              <a:t>();</a:t>
            </a:r>
            <a:r>
              <a:rPr lang="en-GB" sz="1400" dirty="0">
                <a:solidFill>
                  <a:srgbClr val="008000"/>
                </a:solidFill>
                <a:highlight>
                  <a:srgbClr val="FFFFFF"/>
                </a:highlight>
                <a:latin typeface="Consolas" panose="020B0609020204030204" pitchFamily="49" charset="0"/>
              </a:rPr>
              <a:t>//GO BACK TO SUN</a:t>
            </a:r>
            <a:endParaRPr lang="en-GB" sz="1400" dirty="0">
              <a:solidFill>
                <a:srgbClr val="000000"/>
              </a:solidFill>
              <a:highlight>
                <a:srgbClr val="FFFFFF"/>
              </a:highlight>
              <a:latin typeface="Consolas" panose="020B0609020204030204" pitchFamily="49" charset="0"/>
            </a:endParaRPr>
          </a:p>
          <a:p>
            <a:pPr marL="0" lvl="0" indent="0">
              <a:buNone/>
            </a:pPr>
            <a:endParaRPr lang="en-GB" sz="1400" dirty="0">
              <a:solidFill>
                <a:srgbClr val="000000"/>
              </a:solidFill>
              <a:highlight>
                <a:srgbClr val="FFFFFF"/>
              </a:highlight>
              <a:latin typeface="Consolas" panose="020B0609020204030204" pitchFamily="49" charset="0"/>
            </a:endParaRPr>
          </a:p>
          <a:p>
            <a:pPr marL="0" lvl="0" indent="0">
              <a:buNone/>
            </a:pPr>
            <a:r>
              <a:rPr lang="en-GB" sz="1400" dirty="0" err="1">
                <a:solidFill>
                  <a:srgbClr val="000000"/>
                </a:solidFill>
                <a:highlight>
                  <a:srgbClr val="FFFFFF"/>
                </a:highlight>
                <a:latin typeface="Consolas" panose="020B0609020204030204" pitchFamily="49" charset="0"/>
              </a:rPr>
              <a:t>glPopMatrix</a:t>
            </a:r>
            <a:r>
              <a:rPr lang="en-GB" sz="1400" dirty="0">
                <a:solidFill>
                  <a:srgbClr val="000000"/>
                </a:solidFill>
                <a:highlight>
                  <a:srgbClr val="FFFFFF"/>
                </a:highlight>
                <a:latin typeface="Consolas" panose="020B0609020204030204" pitchFamily="49" charset="0"/>
              </a:rPr>
              <a:t>();</a:t>
            </a:r>
          </a:p>
          <a:p>
            <a:pPr marL="0" lvl="0" indent="0">
              <a:buNone/>
            </a:pPr>
            <a:endParaRPr lang="en-GB" sz="1400" dirty="0">
              <a:solidFill>
                <a:srgbClr val="000000"/>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14227521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GB" altLang="en-US" smtClean="0"/>
              <a:t>Model matrix</a:t>
            </a:r>
          </a:p>
        </p:txBody>
      </p:sp>
      <p:sp>
        <p:nvSpPr>
          <p:cNvPr id="6147" name="Content Placeholder 2"/>
          <p:cNvSpPr>
            <a:spLocks noGrp="1"/>
          </p:cNvSpPr>
          <p:nvPr>
            <p:ph idx="1"/>
          </p:nvPr>
        </p:nvSpPr>
        <p:spPr/>
        <p:txBody>
          <a:bodyPr/>
          <a:lstStyle/>
          <a:p>
            <a:pPr eaLnBrk="1" hangingPunct="1">
              <a:buClr>
                <a:schemeClr val="tx1"/>
              </a:buClr>
            </a:pPr>
            <a:r>
              <a:rPr lang="en-GB" altLang="en-US" sz="3000" dirty="0" smtClean="0"/>
              <a:t>Modelling</a:t>
            </a:r>
          </a:p>
          <a:p>
            <a:pPr lvl="1" eaLnBrk="1" hangingPunct="1">
              <a:buClr>
                <a:schemeClr val="tx1"/>
              </a:buClr>
            </a:pPr>
            <a:r>
              <a:rPr lang="en-GB" altLang="en-US" sz="2600" dirty="0" smtClean="0"/>
              <a:t>Process of building the 3D scene </a:t>
            </a:r>
          </a:p>
          <a:p>
            <a:pPr lvl="2" eaLnBrk="1" hangingPunct="1">
              <a:buClr>
                <a:schemeClr val="tx1"/>
              </a:buClr>
            </a:pPr>
            <a:r>
              <a:rPr lang="en-GB" altLang="en-US" sz="2200" dirty="0" smtClean="0"/>
              <a:t>Objects are specified in a local Coordinate system</a:t>
            </a:r>
          </a:p>
          <a:p>
            <a:pPr lvl="2" eaLnBrk="1" hangingPunct="1">
              <a:buClr>
                <a:schemeClr val="tx1"/>
              </a:buClr>
            </a:pPr>
            <a:r>
              <a:rPr lang="en-GB" altLang="en-US" sz="2200" dirty="0" smtClean="0"/>
              <a:t>To move the object to its proper location we must apply a transform to it</a:t>
            </a:r>
          </a:p>
          <a:p>
            <a:pPr lvl="2" eaLnBrk="1" hangingPunct="1">
              <a:buClr>
                <a:schemeClr val="tx1"/>
              </a:buClr>
            </a:pPr>
            <a:r>
              <a:rPr lang="en-GB" altLang="en-US" sz="2200" dirty="0" smtClean="0"/>
              <a:t>If we want to move the object (Frame by frame) we update the matrix (f by f)</a:t>
            </a:r>
          </a:p>
          <a:p>
            <a:endParaRPr lang="en-GB" altLang="en-US" dirty="0" smtClean="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Draw scene</a:t>
            </a:r>
            <a:endParaRPr lang="en-GB" dirty="0"/>
          </a:p>
        </p:txBody>
      </p:sp>
      <p:sp>
        <p:nvSpPr>
          <p:cNvPr id="3" name="Content Placeholder 2"/>
          <p:cNvSpPr>
            <a:spLocks noGrp="1"/>
          </p:cNvSpPr>
          <p:nvPr>
            <p:ph idx="1"/>
          </p:nvPr>
        </p:nvSpPr>
        <p:spPr>
          <a:solidFill>
            <a:schemeClr val="bg1"/>
          </a:solidFill>
        </p:spPr>
        <p:txBody>
          <a:bodyPr/>
          <a:lstStyle/>
          <a:p>
            <a:pPr marL="400050" lvl="1" indent="0">
              <a:buNone/>
            </a:pPr>
            <a:r>
              <a:rPr lang="en-GB" sz="1400" dirty="0">
                <a:solidFill>
                  <a:srgbClr val="008000"/>
                </a:solidFill>
                <a:highlight>
                  <a:srgbClr val="FFFFFF"/>
                </a:highlight>
                <a:latin typeface="Consolas" panose="020B0609020204030204" pitchFamily="49" charset="0"/>
              </a:rPr>
              <a:t>// reset colour</a:t>
            </a:r>
            <a:endParaRPr lang="en-GB" sz="1400" dirty="0">
              <a:solidFill>
                <a:srgbClr val="000000"/>
              </a:solidFill>
              <a:highlight>
                <a:srgbClr val="FFFFFF"/>
              </a:highlight>
              <a:latin typeface="Consolas" panose="020B0609020204030204" pitchFamily="49" charset="0"/>
            </a:endParaRPr>
          </a:p>
          <a:p>
            <a:pPr marL="400050" lvl="1" indent="0">
              <a:buNone/>
            </a:pPr>
            <a:r>
              <a:rPr lang="en-GB" sz="1400" dirty="0">
                <a:solidFill>
                  <a:srgbClr val="000000"/>
                </a:solidFill>
                <a:highlight>
                  <a:srgbClr val="FFFFFF"/>
                </a:highlight>
                <a:latin typeface="Consolas" panose="020B0609020204030204" pitchFamily="49" charset="0"/>
              </a:rPr>
              <a:t>glColor3f(1.0f, 1.0f, 1.0f);</a:t>
            </a:r>
          </a:p>
          <a:p>
            <a:pPr marL="400050" lvl="1" indent="0">
              <a:buNone/>
            </a:pPr>
            <a:endParaRPr lang="en-GB" sz="1400" dirty="0">
              <a:solidFill>
                <a:srgbClr val="000000"/>
              </a:solidFill>
              <a:highlight>
                <a:srgbClr val="FFFFFF"/>
              </a:highlight>
              <a:latin typeface="Consolas" panose="020B0609020204030204" pitchFamily="49" charset="0"/>
            </a:endParaRPr>
          </a:p>
          <a:p>
            <a:pPr marL="400050" lvl="1" indent="0">
              <a:buNone/>
            </a:pPr>
            <a:r>
              <a:rPr lang="en-GB" sz="1400" dirty="0">
                <a:solidFill>
                  <a:srgbClr val="008000"/>
                </a:solidFill>
                <a:highlight>
                  <a:srgbClr val="FFFFFF"/>
                </a:highlight>
                <a:latin typeface="Consolas" panose="020B0609020204030204" pitchFamily="49" charset="0"/>
              </a:rPr>
              <a:t>// Geometry rendering ends here -----------------------------</a:t>
            </a:r>
            <a:endParaRPr lang="en-GB" sz="1400" dirty="0">
              <a:solidFill>
                <a:srgbClr val="000000"/>
              </a:solidFill>
              <a:highlight>
                <a:srgbClr val="FFFFFF"/>
              </a:highlight>
              <a:latin typeface="Consolas" panose="020B0609020204030204" pitchFamily="49" charset="0"/>
            </a:endParaRPr>
          </a:p>
          <a:p>
            <a:pPr marL="400050" lvl="1" indent="0">
              <a:buNone/>
            </a:pPr>
            <a:endParaRPr lang="en-GB" sz="1400" dirty="0">
              <a:solidFill>
                <a:srgbClr val="000000"/>
              </a:solidFill>
              <a:highlight>
                <a:srgbClr val="FFFFFF"/>
              </a:highlight>
              <a:latin typeface="Consolas" panose="020B0609020204030204" pitchFamily="49" charset="0"/>
            </a:endParaRPr>
          </a:p>
          <a:p>
            <a:pPr marL="400050" lvl="1" indent="0">
              <a:buNone/>
            </a:pPr>
            <a:r>
              <a:rPr lang="en-GB" sz="1400" dirty="0">
                <a:solidFill>
                  <a:srgbClr val="008000"/>
                </a:solidFill>
                <a:highlight>
                  <a:srgbClr val="FFFFFF"/>
                </a:highlight>
                <a:latin typeface="Consolas" panose="020B0609020204030204" pitchFamily="49" charset="0"/>
              </a:rPr>
              <a:t>// Render text, should be last object rendered.</a:t>
            </a:r>
            <a:endParaRPr lang="en-GB" sz="1400" dirty="0">
              <a:solidFill>
                <a:srgbClr val="000000"/>
              </a:solidFill>
              <a:highlight>
                <a:srgbClr val="FFFFFF"/>
              </a:highlight>
              <a:latin typeface="Consolas" panose="020B0609020204030204" pitchFamily="49" charset="0"/>
            </a:endParaRPr>
          </a:p>
          <a:p>
            <a:pPr marL="400050" lvl="1" indent="0">
              <a:buNone/>
            </a:pPr>
            <a:r>
              <a:rPr lang="en-GB" sz="1400" dirty="0" err="1">
                <a:solidFill>
                  <a:srgbClr val="000000"/>
                </a:solidFill>
                <a:highlight>
                  <a:srgbClr val="FFFFFF"/>
                </a:highlight>
                <a:latin typeface="Consolas" panose="020B0609020204030204" pitchFamily="49" charset="0"/>
              </a:rPr>
              <a:t>renderTextOutput</a:t>
            </a:r>
            <a:r>
              <a:rPr lang="en-GB" sz="1400" dirty="0">
                <a:solidFill>
                  <a:srgbClr val="000000"/>
                </a:solidFill>
                <a:highlight>
                  <a:srgbClr val="FFFFFF"/>
                </a:highlight>
                <a:latin typeface="Consolas" panose="020B0609020204030204" pitchFamily="49" charset="0"/>
              </a:rPr>
              <a:t>();</a:t>
            </a:r>
          </a:p>
          <a:p>
            <a:pPr marL="400050" lvl="1" indent="0">
              <a:buNone/>
            </a:pPr>
            <a:endParaRPr lang="en-GB" sz="1400" dirty="0">
              <a:solidFill>
                <a:srgbClr val="000000"/>
              </a:solidFill>
              <a:highlight>
                <a:srgbClr val="FFFFFF"/>
              </a:highlight>
              <a:latin typeface="Consolas" panose="020B0609020204030204" pitchFamily="49" charset="0"/>
            </a:endParaRPr>
          </a:p>
          <a:p>
            <a:pPr marL="400050" lvl="1" indent="0">
              <a:buNone/>
            </a:pPr>
            <a:r>
              <a:rPr lang="en-GB" sz="1400" dirty="0">
                <a:solidFill>
                  <a:srgbClr val="008000"/>
                </a:solidFill>
                <a:highlight>
                  <a:srgbClr val="FFFFFF"/>
                </a:highlight>
                <a:latin typeface="Consolas" panose="020B0609020204030204" pitchFamily="49" charset="0"/>
              </a:rPr>
              <a:t>// Swap buffers, after all objects are rendered.</a:t>
            </a:r>
            <a:endParaRPr lang="en-GB" sz="1400" dirty="0">
              <a:solidFill>
                <a:srgbClr val="000000"/>
              </a:solidFill>
              <a:highlight>
                <a:srgbClr val="FFFFFF"/>
              </a:highlight>
              <a:latin typeface="Consolas" panose="020B0609020204030204" pitchFamily="49" charset="0"/>
            </a:endParaRPr>
          </a:p>
          <a:p>
            <a:pPr marL="400050" lvl="1" indent="0">
              <a:buNone/>
            </a:pPr>
            <a:r>
              <a:rPr lang="en-GB" sz="1400" dirty="0" err="1">
                <a:solidFill>
                  <a:srgbClr val="000000"/>
                </a:solidFill>
                <a:highlight>
                  <a:srgbClr val="FFFFFF"/>
                </a:highlight>
                <a:latin typeface="Consolas" panose="020B0609020204030204" pitchFamily="49" charset="0"/>
              </a:rPr>
              <a:t>glutSwapBuffers</a:t>
            </a:r>
            <a:r>
              <a:rPr lang="en-GB" sz="1400" dirty="0">
                <a:solidFill>
                  <a:srgbClr val="000000"/>
                </a:solidFill>
                <a:highlight>
                  <a:srgbClr val="FFFFFF"/>
                </a:highlight>
                <a:latin typeface="Consolas" panose="020B0609020204030204" pitchFamily="49" charset="0"/>
              </a:rPr>
              <a:t>();</a:t>
            </a:r>
          </a:p>
          <a:p>
            <a:pPr marL="0" lvl="0" indent="0">
              <a:buNone/>
            </a:pPr>
            <a:r>
              <a:rPr lang="en-GB" sz="1400" dirty="0" smtClean="0">
                <a:solidFill>
                  <a:srgbClr val="000000"/>
                </a:solidFill>
                <a:highlight>
                  <a:srgbClr val="FFFFFF"/>
                </a:highlight>
                <a:latin typeface="Consolas" panose="020B0609020204030204" pitchFamily="49" charset="0"/>
              </a:rPr>
              <a:t>}</a:t>
            </a:r>
            <a:endParaRPr lang="en-GB" sz="1400" dirty="0">
              <a:solidFill>
                <a:srgbClr val="000000"/>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17560040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Result</a:t>
            </a:r>
            <a:endParaRPr lang="en-GB" dirty="0"/>
          </a:p>
        </p:txBody>
      </p:sp>
      <p:pic>
        <p:nvPicPr>
          <p:cNvPr id="6" name="2 solarsystem">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14475" y="1447800"/>
            <a:ext cx="5964238" cy="4648200"/>
          </a:xfrm>
        </p:spPr>
      </p:pic>
    </p:spTree>
    <p:extLst>
      <p:ext uri="{BB962C8B-B14F-4D97-AF65-F5344CB8AC3E}">
        <p14:creationId xmlns:p14="http://schemas.microsoft.com/office/powerpoint/2010/main" val="11023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9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endParaRPr lang="en-GB" altLang="en-US" smtClean="0"/>
          </a:p>
        </p:txBody>
      </p:sp>
      <p:sp>
        <p:nvSpPr>
          <p:cNvPr id="23555" name="Content Placeholder 2"/>
          <p:cNvSpPr>
            <a:spLocks noGrp="1"/>
          </p:cNvSpPr>
          <p:nvPr>
            <p:ph idx="1"/>
          </p:nvPr>
        </p:nvSpPr>
        <p:spPr/>
        <p:txBody>
          <a:bodyPr/>
          <a:lstStyle/>
          <a:p>
            <a:endParaRPr lang="en-GB" altLang="en-US" smtClean="0"/>
          </a:p>
        </p:txBody>
      </p:sp>
      <p:pic>
        <p:nvPicPr>
          <p:cNvPr id="2355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571500"/>
            <a:ext cx="7620000"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3571796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GB" altLang="en-US" smtClean="0"/>
              <a:t>Update every frame</a:t>
            </a:r>
          </a:p>
        </p:txBody>
      </p:sp>
      <p:sp>
        <p:nvSpPr>
          <p:cNvPr id="3" name="Content Placeholder 2"/>
          <p:cNvSpPr>
            <a:spLocks noGrp="1"/>
          </p:cNvSpPr>
          <p:nvPr>
            <p:ph idx="1"/>
          </p:nvPr>
        </p:nvSpPr>
        <p:spPr>
          <a:xfrm>
            <a:off x="152400" y="1447800"/>
            <a:ext cx="8686800" cy="1045096"/>
          </a:xfrm>
        </p:spPr>
        <p:txBody>
          <a:bodyPr/>
          <a:lstStyle/>
          <a:p>
            <a:pPr>
              <a:defRPr/>
            </a:pPr>
            <a:r>
              <a:rPr lang="en-GB" sz="2400" dirty="0" smtClean="0"/>
              <a:t>We need to increase the rotation variables every frame</a:t>
            </a:r>
          </a:p>
          <a:p>
            <a:pPr>
              <a:defRPr/>
            </a:pPr>
            <a:endParaRPr lang="en-GB" dirty="0" smtClean="0"/>
          </a:p>
          <a:p>
            <a:pPr>
              <a:defRPr/>
            </a:pPr>
            <a:endParaRPr lang="en-GB" dirty="0"/>
          </a:p>
        </p:txBody>
      </p:sp>
      <p:sp>
        <p:nvSpPr>
          <p:cNvPr id="2" name="TextBox 1"/>
          <p:cNvSpPr txBox="1"/>
          <p:nvPr/>
        </p:nvSpPr>
        <p:spPr>
          <a:xfrm>
            <a:off x="152400" y="2204864"/>
            <a:ext cx="8686800" cy="4401205"/>
          </a:xfrm>
          <a:prstGeom prst="rect">
            <a:avLst/>
          </a:prstGeom>
          <a:solidFill>
            <a:schemeClr val="bg1"/>
          </a:solidFill>
        </p:spPr>
        <p:txBody>
          <a:bodyPr wrap="square" rtlCol="0">
            <a:spAutoFit/>
          </a:bodyPr>
          <a:lstStyle/>
          <a:p>
            <a:r>
              <a:rPr lang="en-GB" sz="1600" dirty="0">
                <a:solidFill>
                  <a:srgbClr val="0000FF"/>
                </a:solidFill>
                <a:highlight>
                  <a:srgbClr val="FFFFFF"/>
                </a:highlight>
                <a:latin typeface="Consolas" panose="020B0609020204030204" pitchFamily="49" charset="0"/>
              </a:rPr>
              <a:t>void</a:t>
            </a:r>
            <a:r>
              <a:rPr lang="en-GB" sz="1600" dirty="0">
                <a:solidFill>
                  <a:srgbClr val="000000"/>
                </a:solidFill>
                <a:highlight>
                  <a:srgbClr val="FFFFFF"/>
                </a:highlight>
                <a:latin typeface="Consolas" panose="020B0609020204030204" pitchFamily="49" charset="0"/>
              </a:rPr>
              <a:t> </a:t>
            </a:r>
            <a:r>
              <a:rPr lang="en-GB" sz="1600" dirty="0">
                <a:solidFill>
                  <a:srgbClr val="2B91AF"/>
                </a:solidFill>
                <a:highlight>
                  <a:srgbClr val="FFFFFF"/>
                </a:highlight>
                <a:latin typeface="Consolas" panose="020B0609020204030204" pitchFamily="49" charset="0"/>
              </a:rPr>
              <a:t>Scene</a:t>
            </a:r>
            <a:r>
              <a:rPr lang="en-GB" sz="1600" dirty="0">
                <a:solidFill>
                  <a:srgbClr val="000000"/>
                </a:solidFill>
                <a:highlight>
                  <a:srgbClr val="FFFFFF"/>
                </a:highlight>
                <a:latin typeface="Consolas" panose="020B0609020204030204" pitchFamily="49" charset="0"/>
              </a:rPr>
              <a:t>::update(</a:t>
            </a:r>
            <a:r>
              <a:rPr lang="en-GB" sz="1600" dirty="0">
                <a:solidFill>
                  <a:srgbClr val="0000FF"/>
                </a:solidFill>
                <a:highlight>
                  <a:srgbClr val="FFFFFF"/>
                </a:highlight>
                <a:latin typeface="Consolas" panose="020B0609020204030204" pitchFamily="49" charset="0"/>
              </a:rPr>
              <a:t>float</a:t>
            </a:r>
            <a:r>
              <a:rPr lang="en-GB" sz="1600" dirty="0">
                <a:solidFill>
                  <a:srgbClr val="000000"/>
                </a:solidFill>
                <a:highlight>
                  <a:srgbClr val="FFFFFF"/>
                </a:highlight>
                <a:latin typeface="Consolas" panose="020B0609020204030204" pitchFamily="49" charset="0"/>
              </a:rPr>
              <a:t> </a:t>
            </a:r>
            <a:r>
              <a:rPr lang="en-GB" sz="1600" dirty="0" err="1">
                <a:solidFill>
                  <a:srgbClr val="808080"/>
                </a:solidFill>
                <a:highlight>
                  <a:srgbClr val="FFFFFF"/>
                </a:highlight>
                <a:latin typeface="Consolas" panose="020B0609020204030204" pitchFamily="49" charset="0"/>
              </a:rPr>
              <a:t>dt</a:t>
            </a:r>
            <a:r>
              <a:rPr lang="en-GB" sz="1600" dirty="0">
                <a:solidFill>
                  <a:srgbClr val="000000"/>
                </a:solidFill>
                <a:highlight>
                  <a:srgbClr val="FFFFFF"/>
                </a:highlight>
                <a:latin typeface="Consolas" panose="020B0609020204030204" pitchFamily="49" charset="0"/>
              </a:rPr>
              <a:t>)</a:t>
            </a:r>
          </a:p>
          <a:p>
            <a:r>
              <a:rPr lang="en-GB" sz="1600" dirty="0">
                <a:solidFill>
                  <a:srgbClr val="000000"/>
                </a:solidFill>
                <a:highlight>
                  <a:srgbClr val="FFFFFF"/>
                </a:highlight>
                <a:latin typeface="Consolas" panose="020B0609020204030204" pitchFamily="49" charset="0"/>
              </a:rPr>
              <a:t>{</a:t>
            </a:r>
          </a:p>
          <a:p>
            <a:pPr lvl="1"/>
            <a:r>
              <a:rPr lang="en-GB" sz="1600" dirty="0">
                <a:solidFill>
                  <a:srgbClr val="008000"/>
                </a:solidFill>
                <a:highlight>
                  <a:srgbClr val="FFFFFF"/>
                </a:highlight>
                <a:latin typeface="Consolas" panose="020B0609020204030204" pitchFamily="49" charset="0"/>
              </a:rPr>
              <a:t>// Handle user input</a:t>
            </a:r>
            <a:endParaRPr lang="en-GB" sz="1600" dirty="0">
              <a:solidFill>
                <a:srgbClr val="000000"/>
              </a:solidFill>
              <a:highlight>
                <a:srgbClr val="FFFFFF"/>
              </a:highlight>
              <a:latin typeface="Consolas" panose="020B0609020204030204" pitchFamily="49" charset="0"/>
            </a:endParaRPr>
          </a:p>
          <a:p>
            <a:pPr lvl="1"/>
            <a:r>
              <a:rPr lang="en-GB" sz="1600" dirty="0">
                <a:solidFill>
                  <a:srgbClr val="008000"/>
                </a:solidFill>
                <a:highlight>
                  <a:srgbClr val="FFFFFF"/>
                </a:highlight>
                <a:latin typeface="Consolas" panose="020B0609020204030204" pitchFamily="49" charset="0"/>
              </a:rPr>
              <a:t>// Update object and variables (camera, rotation, </a:t>
            </a:r>
            <a:r>
              <a:rPr lang="en-GB" sz="1600" dirty="0" err="1">
                <a:solidFill>
                  <a:srgbClr val="008000"/>
                </a:solidFill>
                <a:highlight>
                  <a:srgbClr val="FFFFFF"/>
                </a:highlight>
                <a:latin typeface="Consolas" panose="020B0609020204030204" pitchFamily="49" charset="0"/>
              </a:rPr>
              <a:t>etc</a:t>
            </a:r>
            <a:r>
              <a:rPr lang="en-GB" sz="1600" dirty="0">
                <a:solidFill>
                  <a:srgbClr val="008000"/>
                </a:solidFill>
                <a:highlight>
                  <a:srgbClr val="FFFFFF"/>
                </a:highlight>
                <a:latin typeface="Consolas" panose="020B0609020204030204" pitchFamily="49" charset="0"/>
              </a:rPr>
              <a:t>).</a:t>
            </a:r>
            <a:endParaRPr lang="en-GB" sz="1600" dirty="0">
              <a:solidFill>
                <a:srgbClr val="000000"/>
              </a:solidFill>
              <a:highlight>
                <a:srgbClr val="FFFFFF"/>
              </a:highlight>
              <a:latin typeface="Consolas" panose="020B0609020204030204" pitchFamily="49" charset="0"/>
            </a:endParaRPr>
          </a:p>
          <a:p>
            <a:pPr lvl="1"/>
            <a:r>
              <a:rPr lang="en-GB" sz="1600" dirty="0">
                <a:solidFill>
                  <a:srgbClr val="000000"/>
                </a:solidFill>
                <a:highlight>
                  <a:srgbClr val="FFFFFF"/>
                </a:highlight>
                <a:latin typeface="Consolas" panose="020B0609020204030204" pitchFamily="49" charset="0"/>
              </a:rPr>
              <a:t>rotation += speed * </a:t>
            </a:r>
            <a:r>
              <a:rPr lang="en-GB" sz="1600" dirty="0" err="1">
                <a:solidFill>
                  <a:srgbClr val="808080"/>
                </a:solidFill>
                <a:highlight>
                  <a:srgbClr val="FFFFFF"/>
                </a:highlight>
                <a:latin typeface="Consolas" panose="020B0609020204030204" pitchFamily="49" charset="0"/>
              </a:rPr>
              <a:t>dt</a:t>
            </a:r>
            <a:r>
              <a:rPr lang="en-GB" sz="1600" dirty="0">
                <a:solidFill>
                  <a:srgbClr val="000000"/>
                </a:solidFill>
                <a:highlight>
                  <a:srgbClr val="FFFFFF"/>
                </a:highlight>
                <a:latin typeface="Consolas" panose="020B0609020204030204" pitchFamily="49" charset="0"/>
              </a:rPr>
              <a:t>;</a:t>
            </a:r>
          </a:p>
          <a:p>
            <a:pPr lvl="1"/>
            <a:r>
              <a:rPr lang="en-GB" sz="1600" dirty="0">
                <a:solidFill>
                  <a:srgbClr val="000000"/>
                </a:solidFill>
                <a:highlight>
                  <a:srgbClr val="FFFFFF"/>
                </a:highlight>
                <a:latin typeface="Consolas" panose="020B0609020204030204" pitchFamily="49" charset="0"/>
              </a:rPr>
              <a:t>rotation2 += (speed * 2) * </a:t>
            </a:r>
            <a:r>
              <a:rPr lang="en-GB" sz="1600" dirty="0" err="1">
                <a:solidFill>
                  <a:srgbClr val="808080"/>
                </a:solidFill>
                <a:highlight>
                  <a:srgbClr val="FFFFFF"/>
                </a:highlight>
                <a:latin typeface="Consolas" panose="020B0609020204030204" pitchFamily="49" charset="0"/>
              </a:rPr>
              <a:t>dt</a:t>
            </a:r>
            <a:r>
              <a:rPr lang="en-GB" sz="1600" dirty="0">
                <a:solidFill>
                  <a:srgbClr val="000000"/>
                </a:solidFill>
                <a:highlight>
                  <a:srgbClr val="FFFFFF"/>
                </a:highlight>
                <a:latin typeface="Consolas" panose="020B0609020204030204" pitchFamily="49" charset="0"/>
              </a:rPr>
              <a:t>;</a:t>
            </a:r>
          </a:p>
          <a:p>
            <a:endParaRPr lang="en-GB" sz="1600" dirty="0">
              <a:solidFill>
                <a:srgbClr val="000000"/>
              </a:solidFill>
              <a:highlight>
                <a:srgbClr val="FFFFFF"/>
              </a:highlight>
              <a:latin typeface="Consolas" panose="020B0609020204030204" pitchFamily="49" charset="0"/>
            </a:endParaRPr>
          </a:p>
          <a:p>
            <a:pPr lvl="1"/>
            <a:r>
              <a:rPr lang="en-GB" sz="1600" dirty="0">
                <a:solidFill>
                  <a:srgbClr val="008000"/>
                </a:solidFill>
                <a:highlight>
                  <a:srgbClr val="FFFFFF"/>
                </a:highlight>
                <a:latin typeface="Consolas" panose="020B0609020204030204" pitchFamily="49" charset="0"/>
              </a:rPr>
              <a:t>// Calculate FPS</a:t>
            </a:r>
            <a:endParaRPr lang="en-GB" sz="1600" dirty="0">
              <a:solidFill>
                <a:srgbClr val="000000"/>
              </a:solidFill>
              <a:highlight>
                <a:srgbClr val="FFFFFF"/>
              </a:highlight>
              <a:latin typeface="Consolas" panose="020B0609020204030204" pitchFamily="49" charset="0"/>
            </a:endParaRPr>
          </a:p>
          <a:p>
            <a:pPr lvl="1"/>
            <a:r>
              <a:rPr lang="en-GB" sz="1600" dirty="0">
                <a:solidFill>
                  <a:srgbClr val="000000"/>
                </a:solidFill>
                <a:highlight>
                  <a:srgbClr val="FFFFFF"/>
                </a:highlight>
                <a:latin typeface="Consolas" panose="020B0609020204030204" pitchFamily="49" charset="0"/>
              </a:rPr>
              <a:t>frame++;</a:t>
            </a:r>
          </a:p>
          <a:p>
            <a:pPr lvl="1"/>
            <a:r>
              <a:rPr lang="en-GB" sz="1600" dirty="0">
                <a:solidFill>
                  <a:srgbClr val="000000"/>
                </a:solidFill>
                <a:highlight>
                  <a:srgbClr val="FFFFFF"/>
                </a:highlight>
                <a:latin typeface="Consolas" panose="020B0609020204030204" pitchFamily="49" charset="0"/>
              </a:rPr>
              <a:t>time = </a:t>
            </a:r>
            <a:r>
              <a:rPr lang="en-GB" sz="1600" dirty="0" err="1">
                <a:solidFill>
                  <a:srgbClr val="000000"/>
                </a:solidFill>
                <a:highlight>
                  <a:srgbClr val="FFFFFF"/>
                </a:highlight>
                <a:latin typeface="Consolas" panose="020B0609020204030204" pitchFamily="49" charset="0"/>
              </a:rPr>
              <a:t>glutGet</a:t>
            </a:r>
            <a:r>
              <a:rPr lang="en-GB" sz="1600" dirty="0">
                <a:solidFill>
                  <a:srgbClr val="000000"/>
                </a:solidFill>
                <a:highlight>
                  <a:srgbClr val="FFFFFF"/>
                </a:highlight>
                <a:latin typeface="Consolas" panose="020B0609020204030204" pitchFamily="49" charset="0"/>
              </a:rPr>
              <a:t>(</a:t>
            </a:r>
            <a:r>
              <a:rPr lang="en-GB" sz="1600" dirty="0">
                <a:solidFill>
                  <a:srgbClr val="6F008A"/>
                </a:solidFill>
                <a:highlight>
                  <a:srgbClr val="FFFFFF"/>
                </a:highlight>
                <a:latin typeface="Consolas" panose="020B0609020204030204" pitchFamily="49" charset="0"/>
              </a:rPr>
              <a:t>GLUT_ELAPSED_TIME</a:t>
            </a:r>
            <a:r>
              <a:rPr lang="en-GB" sz="1600" dirty="0">
                <a:solidFill>
                  <a:srgbClr val="000000"/>
                </a:solidFill>
                <a:highlight>
                  <a:srgbClr val="FFFFFF"/>
                </a:highlight>
                <a:latin typeface="Consolas" panose="020B0609020204030204" pitchFamily="49" charset="0"/>
              </a:rPr>
              <a:t>);</a:t>
            </a:r>
          </a:p>
          <a:p>
            <a:endParaRPr lang="en-GB" sz="1600" dirty="0">
              <a:solidFill>
                <a:srgbClr val="000000"/>
              </a:solidFill>
              <a:highlight>
                <a:srgbClr val="FFFFFF"/>
              </a:highlight>
              <a:latin typeface="Consolas" panose="020B0609020204030204" pitchFamily="49" charset="0"/>
            </a:endParaRPr>
          </a:p>
          <a:p>
            <a:pPr lvl="1"/>
            <a:r>
              <a:rPr lang="en-GB" sz="1600" dirty="0">
                <a:solidFill>
                  <a:srgbClr val="0000FF"/>
                </a:solidFill>
                <a:highlight>
                  <a:srgbClr val="FFFFFF"/>
                </a:highlight>
                <a:latin typeface="Consolas" panose="020B0609020204030204" pitchFamily="49" charset="0"/>
              </a:rPr>
              <a:t>if</a:t>
            </a:r>
            <a:r>
              <a:rPr lang="en-GB" sz="1600" dirty="0">
                <a:solidFill>
                  <a:srgbClr val="000000"/>
                </a:solidFill>
                <a:highlight>
                  <a:srgbClr val="FFFFFF"/>
                </a:highlight>
                <a:latin typeface="Consolas" panose="020B0609020204030204" pitchFamily="49" charset="0"/>
              </a:rPr>
              <a:t> (time - </a:t>
            </a:r>
            <a:r>
              <a:rPr lang="en-GB" sz="1600" dirty="0" err="1">
                <a:solidFill>
                  <a:srgbClr val="000000"/>
                </a:solidFill>
                <a:highlight>
                  <a:srgbClr val="FFFFFF"/>
                </a:highlight>
                <a:latin typeface="Consolas" panose="020B0609020204030204" pitchFamily="49" charset="0"/>
              </a:rPr>
              <a:t>timebase</a:t>
            </a:r>
            <a:r>
              <a:rPr lang="en-GB" sz="1600" dirty="0">
                <a:solidFill>
                  <a:srgbClr val="000000"/>
                </a:solidFill>
                <a:highlight>
                  <a:srgbClr val="FFFFFF"/>
                </a:highlight>
                <a:latin typeface="Consolas" panose="020B0609020204030204" pitchFamily="49" charset="0"/>
              </a:rPr>
              <a:t> &gt; 1000) {</a:t>
            </a:r>
          </a:p>
          <a:p>
            <a:pPr lvl="2"/>
            <a:r>
              <a:rPr lang="en-GB" sz="1600" dirty="0" err="1">
                <a:solidFill>
                  <a:srgbClr val="000000"/>
                </a:solidFill>
                <a:highlight>
                  <a:srgbClr val="FFFFFF"/>
                </a:highlight>
                <a:latin typeface="Consolas" panose="020B0609020204030204" pitchFamily="49" charset="0"/>
              </a:rPr>
              <a:t>sprintf_s</a:t>
            </a:r>
            <a:r>
              <a:rPr lang="en-GB" sz="1600" dirty="0">
                <a:solidFill>
                  <a:srgbClr val="000000"/>
                </a:solidFill>
                <a:highlight>
                  <a:srgbClr val="FFFFFF"/>
                </a:highlight>
                <a:latin typeface="Consolas" panose="020B0609020204030204" pitchFamily="49" charset="0"/>
              </a:rPr>
              <a:t>(fps, </a:t>
            </a:r>
            <a:r>
              <a:rPr lang="en-GB" sz="1600" dirty="0">
                <a:solidFill>
                  <a:srgbClr val="A31515"/>
                </a:solidFill>
                <a:highlight>
                  <a:srgbClr val="FFFFFF"/>
                </a:highlight>
                <a:latin typeface="Consolas" panose="020B0609020204030204" pitchFamily="49" charset="0"/>
              </a:rPr>
              <a:t>"FPS: %4.2f"</a:t>
            </a:r>
            <a:r>
              <a:rPr lang="en-GB" sz="1600" dirty="0">
                <a:solidFill>
                  <a:srgbClr val="000000"/>
                </a:solidFill>
                <a:highlight>
                  <a:srgbClr val="FFFFFF"/>
                </a:highlight>
                <a:latin typeface="Consolas" panose="020B0609020204030204" pitchFamily="49" charset="0"/>
              </a:rPr>
              <a:t>, frame*1000.0 / (time - </a:t>
            </a:r>
            <a:r>
              <a:rPr lang="en-GB" sz="1600" dirty="0" err="1">
                <a:solidFill>
                  <a:srgbClr val="000000"/>
                </a:solidFill>
                <a:highlight>
                  <a:srgbClr val="FFFFFF"/>
                </a:highlight>
                <a:latin typeface="Consolas" panose="020B0609020204030204" pitchFamily="49" charset="0"/>
              </a:rPr>
              <a:t>timebase</a:t>
            </a:r>
            <a:r>
              <a:rPr lang="en-GB" sz="1600" dirty="0">
                <a:solidFill>
                  <a:srgbClr val="000000"/>
                </a:solidFill>
                <a:highlight>
                  <a:srgbClr val="FFFFFF"/>
                </a:highlight>
                <a:latin typeface="Consolas" panose="020B0609020204030204" pitchFamily="49" charset="0"/>
              </a:rPr>
              <a:t>));</a:t>
            </a:r>
          </a:p>
          <a:p>
            <a:pPr lvl="2"/>
            <a:r>
              <a:rPr lang="en-GB" sz="1600" dirty="0" err="1">
                <a:solidFill>
                  <a:srgbClr val="000000"/>
                </a:solidFill>
                <a:highlight>
                  <a:srgbClr val="FFFFFF"/>
                </a:highlight>
                <a:latin typeface="Consolas" panose="020B0609020204030204" pitchFamily="49" charset="0"/>
              </a:rPr>
              <a:t>timebase</a:t>
            </a:r>
            <a:r>
              <a:rPr lang="en-GB" sz="1600" dirty="0">
                <a:solidFill>
                  <a:srgbClr val="000000"/>
                </a:solidFill>
                <a:highlight>
                  <a:srgbClr val="FFFFFF"/>
                </a:highlight>
                <a:latin typeface="Consolas" panose="020B0609020204030204" pitchFamily="49" charset="0"/>
              </a:rPr>
              <a:t> = time;</a:t>
            </a:r>
          </a:p>
          <a:p>
            <a:pPr lvl="2"/>
            <a:r>
              <a:rPr lang="en-GB" sz="1600" dirty="0">
                <a:solidFill>
                  <a:srgbClr val="000000"/>
                </a:solidFill>
                <a:highlight>
                  <a:srgbClr val="FFFFFF"/>
                </a:highlight>
                <a:latin typeface="Consolas" panose="020B0609020204030204" pitchFamily="49" charset="0"/>
              </a:rPr>
              <a:t>frame = 0;</a:t>
            </a:r>
          </a:p>
          <a:p>
            <a:pPr lvl="1"/>
            <a:r>
              <a:rPr lang="en-GB" sz="1600" dirty="0">
                <a:solidFill>
                  <a:srgbClr val="000000"/>
                </a:solidFill>
                <a:highlight>
                  <a:srgbClr val="FFFFFF"/>
                </a:highlight>
                <a:latin typeface="Consolas" panose="020B0609020204030204" pitchFamily="49" charset="0"/>
              </a:rPr>
              <a:t>}</a:t>
            </a:r>
          </a:p>
          <a:p>
            <a:r>
              <a:rPr lang="en-GB" sz="1600" dirty="0">
                <a:solidFill>
                  <a:srgbClr val="000000"/>
                </a:solidFill>
                <a:highlight>
                  <a:srgbClr val="FFFFFF"/>
                </a:highlight>
                <a:latin typeface="Consolas" panose="020B0609020204030204" pitchFamily="49" charset="0"/>
              </a:rPr>
              <a:t>}</a:t>
            </a:r>
            <a:endParaRPr lang="en-GB" sz="1600" dirty="0"/>
          </a:p>
        </p:txBody>
      </p:sp>
    </p:spTree>
    <p:extLst>
      <p:ext uri="{BB962C8B-B14F-4D97-AF65-F5344CB8AC3E}">
        <p14:creationId xmlns:p14="http://schemas.microsoft.com/office/powerpoint/2010/main" val="343667576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GB" altLang="en-US" smtClean="0"/>
              <a:t>Hierarchical Animation</a:t>
            </a:r>
          </a:p>
        </p:txBody>
      </p:sp>
      <p:sp>
        <p:nvSpPr>
          <p:cNvPr id="27651" name="Rectangle 3"/>
          <p:cNvSpPr>
            <a:spLocks noGrp="1" noChangeArrowheads="1"/>
          </p:cNvSpPr>
          <p:nvPr>
            <p:ph idx="1"/>
          </p:nvPr>
        </p:nvSpPr>
        <p:spPr/>
        <p:txBody>
          <a:bodyPr/>
          <a:lstStyle/>
          <a:p>
            <a:pPr eaLnBrk="1" hangingPunct="1">
              <a:buClr>
                <a:schemeClr val="tx1"/>
              </a:buClr>
            </a:pPr>
            <a:r>
              <a:rPr lang="en-GB" altLang="en-US" smtClean="0"/>
              <a:t>Further use</a:t>
            </a:r>
          </a:p>
          <a:p>
            <a:pPr lvl="1" eaLnBrk="1" hangingPunct="1">
              <a:buClr>
                <a:schemeClr val="tx1"/>
              </a:buClr>
            </a:pPr>
            <a:r>
              <a:rPr lang="en-GB" altLang="en-US" smtClean="0"/>
              <a:t>Skeletal animation</a:t>
            </a:r>
          </a:p>
          <a:p>
            <a:pPr lvl="1" eaLnBrk="1" hangingPunct="1">
              <a:buClr>
                <a:schemeClr val="tx1"/>
              </a:buClr>
            </a:pPr>
            <a:r>
              <a:rPr lang="en-GB" altLang="en-US" smtClean="0"/>
              <a:t>Rag doll Physics</a:t>
            </a:r>
          </a:p>
          <a:p>
            <a:pPr lvl="1" eaLnBrk="1" hangingPunct="1">
              <a:buClr>
                <a:schemeClr val="tx1"/>
              </a:buClr>
            </a:pPr>
            <a:r>
              <a:rPr lang="en-GB" altLang="en-US" smtClean="0"/>
              <a:t>Inverse Kinematics</a:t>
            </a:r>
          </a:p>
          <a:p>
            <a:pPr lvl="2" eaLnBrk="1" hangingPunct="1">
              <a:buClr>
                <a:schemeClr val="tx1"/>
              </a:buClr>
            </a:pPr>
            <a:endParaRPr lang="en-GB" altLang="en-US" smtClean="0"/>
          </a:p>
          <a:p>
            <a:pPr lvl="3" eaLnBrk="1" hangingPunct="1">
              <a:buClr>
                <a:schemeClr val="tx1"/>
              </a:buClr>
            </a:pPr>
            <a:endParaRPr lang="en-GB" altLang="en-US" smtClean="0"/>
          </a:p>
          <a:p>
            <a:pPr lvl="2" eaLnBrk="1" hangingPunct="1">
              <a:buClr>
                <a:schemeClr val="tx1"/>
              </a:buClr>
            </a:pPr>
            <a:endParaRPr lang="en-GB" altLang="en-US" smtClean="0"/>
          </a:p>
          <a:p>
            <a:pPr lvl="1" eaLnBrk="1" hangingPunct="1">
              <a:buClr>
                <a:schemeClr val="tx1"/>
              </a:buClr>
              <a:buFontTx/>
              <a:buChar char="•"/>
            </a:pPr>
            <a:endParaRPr lang="en-GB" altLang="en-US" baseline="30000" smtClean="0"/>
          </a:p>
        </p:txBody>
      </p:sp>
    </p:spTree>
    <p:extLst>
      <p:ext uri="{BB962C8B-B14F-4D97-AF65-F5344CB8AC3E}">
        <p14:creationId xmlns:p14="http://schemas.microsoft.com/office/powerpoint/2010/main" val="2452757877"/>
      </p:ext>
    </p:extLst>
  </p:cSld>
  <p:clrMapOvr>
    <a:masterClrMapping/>
  </p:clrMapOvr>
  <p:transition spd="slow"/>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GB" altLang="en-US" smtClean="0"/>
              <a:t>Summary</a:t>
            </a:r>
          </a:p>
        </p:txBody>
      </p:sp>
      <p:sp>
        <p:nvSpPr>
          <p:cNvPr id="38915" name="Rectangle 3"/>
          <p:cNvSpPr>
            <a:spLocks noGrp="1" noChangeArrowheads="1"/>
          </p:cNvSpPr>
          <p:nvPr>
            <p:ph idx="1"/>
          </p:nvPr>
        </p:nvSpPr>
        <p:spPr/>
        <p:txBody>
          <a:bodyPr/>
          <a:lstStyle/>
          <a:p>
            <a:pPr eaLnBrk="1" hangingPunct="1"/>
            <a:r>
              <a:rPr lang="en-GB" altLang="en-US" sz="2000" dirty="0" smtClean="0"/>
              <a:t>Lab Tutorial</a:t>
            </a:r>
          </a:p>
          <a:p>
            <a:pPr lvl="1" eaLnBrk="1" hangingPunct="1"/>
            <a:r>
              <a:rPr lang="en-GB" altLang="en-US" sz="2000" dirty="0" smtClean="0"/>
              <a:t>Using the different transforms</a:t>
            </a:r>
          </a:p>
          <a:p>
            <a:pPr lvl="1" eaLnBrk="1" hangingPunct="1"/>
            <a:r>
              <a:rPr lang="en-GB" altLang="en-US" sz="2000" dirty="0" smtClean="0"/>
              <a:t>Use keyboard controls to rotate </a:t>
            </a:r>
            <a:r>
              <a:rPr lang="en-GB" altLang="en-US" sz="2000" dirty="0" smtClean="0"/>
              <a:t>objects</a:t>
            </a:r>
            <a:endParaRPr lang="en-GB" altLang="en-US" sz="2000" dirty="0" smtClean="0"/>
          </a:p>
          <a:p>
            <a:pPr lvl="1" eaLnBrk="1" hangingPunct="1"/>
            <a:r>
              <a:rPr lang="en-GB" altLang="en-US" sz="2000" dirty="0" smtClean="0"/>
              <a:t>Make a cube</a:t>
            </a:r>
          </a:p>
          <a:p>
            <a:pPr lvl="1" eaLnBrk="1" hangingPunct="1"/>
            <a:r>
              <a:rPr lang="en-GB" altLang="en-US" sz="2000" dirty="0" smtClean="0"/>
              <a:t>Hierarchical </a:t>
            </a:r>
            <a:r>
              <a:rPr lang="en-GB" altLang="en-US" sz="2000" dirty="0" smtClean="0"/>
              <a:t>modelling (working with the solar system)</a:t>
            </a:r>
            <a:endParaRPr lang="en-GB" altLang="en-US" sz="2000" dirty="0" smtClean="0"/>
          </a:p>
          <a:p>
            <a:pPr eaLnBrk="1" hangingPunct="1"/>
            <a:r>
              <a:rPr lang="en-GB" altLang="en-US" sz="2000" dirty="0" smtClean="0"/>
              <a:t>Suggested project layout</a:t>
            </a:r>
          </a:p>
          <a:p>
            <a:pPr lvl="1" eaLnBrk="1" hangingPunct="1"/>
            <a:r>
              <a:rPr lang="en-GB" altLang="en-US" sz="2000" dirty="0" smtClean="0"/>
              <a:t>Copy the </a:t>
            </a:r>
            <a:r>
              <a:rPr lang="en-GB" altLang="en-US" sz="2000" dirty="0" err="1" smtClean="0"/>
              <a:t>GraphicsProgramming</a:t>
            </a:r>
            <a:r>
              <a:rPr lang="en-GB" altLang="en-US" sz="2000" dirty="0" smtClean="0"/>
              <a:t> project (each week)</a:t>
            </a:r>
          </a:p>
          <a:p>
            <a:pPr lvl="2" eaLnBrk="1" hangingPunct="1"/>
            <a:r>
              <a:rPr lang="en-GB" altLang="en-US" sz="1800" dirty="0" smtClean="0"/>
              <a:t>Keeps working code from labs as example</a:t>
            </a:r>
          </a:p>
          <a:p>
            <a:pPr lvl="2" eaLnBrk="1" hangingPunct="1"/>
            <a:r>
              <a:rPr lang="en-GB" altLang="en-US" sz="1800" dirty="0" smtClean="0"/>
              <a:t>Help when doing coursework</a:t>
            </a:r>
          </a:p>
          <a:p>
            <a:pPr lvl="1" eaLnBrk="1" hangingPunct="1"/>
            <a:r>
              <a:rPr lang="en-GB" altLang="en-US" sz="2000" dirty="0" smtClean="0"/>
              <a:t>For most labs you can create a lab2() </a:t>
            </a:r>
            <a:r>
              <a:rPr lang="en-GB" altLang="en-US" sz="2000" dirty="0" err="1" smtClean="0"/>
              <a:t>etc</a:t>
            </a:r>
            <a:r>
              <a:rPr lang="en-GB" altLang="en-US" sz="2000" dirty="0" smtClean="0"/>
              <a:t> to contain most of the lab code</a:t>
            </a:r>
          </a:p>
          <a:p>
            <a:pPr lvl="2" eaLnBrk="1" hangingPunct="1"/>
            <a:r>
              <a:rPr lang="en-GB" altLang="en-US" sz="1800" dirty="0" smtClean="0"/>
              <a:t>Keeps things tidy, don’t end up with large sections of commented out code (that probably won’t work)</a:t>
            </a:r>
          </a:p>
          <a:p>
            <a:pPr lvl="2" eaLnBrk="1" hangingPunct="1"/>
            <a:r>
              <a:rPr lang="en-GB" altLang="en-US" sz="1800" dirty="0" smtClean="0"/>
              <a:t>Saves on space a little</a:t>
            </a:r>
          </a:p>
        </p:txBody>
      </p:sp>
    </p:spTree>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 tutorials</a:t>
            </a:r>
            <a:endParaRPr lang="en-GB" dirty="0"/>
          </a:p>
        </p:txBody>
      </p:sp>
      <p:sp>
        <p:nvSpPr>
          <p:cNvPr id="3" name="Content Placeholder 2"/>
          <p:cNvSpPr>
            <a:spLocks noGrp="1"/>
          </p:cNvSpPr>
          <p:nvPr>
            <p:ph idx="1"/>
          </p:nvPr>
        </p:nvSpPr>
        <p:spPr/>
        <p:txBody>
          <a:bodyPr/>
          <a:lstStyle/>
          <a:p>
            <a:r>
              <a:rPr lang="en-GB" dirty="0">
                <a:hlinkClick r:id="rId2"/>
              </a:rPr>
              <a:t>http://www.cprogramming.com/tutorial/c++-</a:t>
            </a:r>
            <a:r>
              <a:rPr lang="en-GB" dirty="0" smtClean="0">
                <a:hlinkClick r:id="rId2"/>
              </a:rPr>
              <a:t>tutorial.html</a:t>
            </a:r>
            <a:r>
              <a:rPr lang="en-GB" dirty="0" smtClean="0"/>
              <a:t> </a:t>
            </a:r>
          </a:p>
          <a:p>
            <a:r>
              <a:rPr lang="en-GB" dirty="0">
                <a:hlinkClick r:id="rId3"/>
              </a:rPr>
              <a:t>http://www.cplusplus.com/doc/tutorial</a:t>
            </a:r>
            <a:r>
              <a:rPr lang="en-GB" dirty="0" smtClean="0">
                <a:hlinkClick r:id="rId3"/>
              </a:rPr>
              <a:t>/</a:t>
            </a:r>
            <a:endParaRPr lang="en-GB" dirty="0" smtClean="0"/>
          </a:p>
          <a:p>
            <a:r>
              <a:rPr lang="en-GB" dirty="0">
                <a:hlinkClick r:id="rId4"/>
              </a:rPr>
              <a:t>http://www.learncpp.com</a:t>
            </a:r>
            <a:r>
              <a:rPr lang="en-GB" dirty="0" smtClean="0">
                <a:hlinkClick r:id="rId4"/>
              </a:rPr>
              <a:t>/</a:t>
            </a:r>
            <a:endParaRPr lang="en-GB" dirty="0" smtClean="0"/>
          </a:p>
          <a:p>
            <a:endParaRPr lang="en-GB" dirty="0"/>
          </a:p>
        </p:txBody>
      </p:sp>
    </p:spTree>
    <p:extLst>
      <p:ext uri="{BB962C8B-B14F-4D97-AF65-F5344CB8AC3E}">
        <p14:creationId xmlns:p14="http://schemas.microsoft.com/office/powerpoint/2010/main" val="1454557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GB" altLang="en-US" smtClean="0"/>
              <a:t>Model matrix</a:t>
            </a:r>
          </a:p>
        </p:txBody>
      </p:sp>
      <p:sp>
        <p:nvSpPr>
          <p:cNvPr id="7171" name="Content Placeholder 2"/>
          <p:cNvSpPr>
            <a:spLocks noGrp="1"/>
          </p:cNvSpPr>
          <p:nvPr>
            <p:ph idx="1"/>
          </p:nvPr>
        </p:nvSpPr>
        <p:spPr/>
        <p:txBody>
          <a:bodyPr>
            <a:normAutofit/>
          </a:bodyPr>
          <a:lstStyle/>
          <a:p>
            <a:pPr eaLnBrk="1" hangingPunct="1">
              <a:buClr>
                <a:schemeClr val="tx1"/>
              </a:buClr>
              <a:defRPr/>
            </a:pPr>
            <a:r>
              <a:rPr lang="en-GB" altLang="en-US" sz="2400" dirty="0" smtClean="0"/>
              <a:t>Transforms govern almost everything in the game world</a:t>
            </a:r>
          </a:p>
          <a:p>
            <a:pPr eaLnBrk="1" hangingPunct="1">
              <a:buClr>
                <a:schemeClr val="tx1"/>
              </a:buClr>
              <a:defRPr/>
            </a:pPr>
            <a:r>
              <a:rPr lang="en-GB" altLang="en-US" sz="2400" dirty="0" smtClean="0"/>
              <a:t>Manipulating objects vertex by vertex is rarely used for anything other than animation</a:t>
            </a:r>
          </a:p>
          <a:p>
            <a:pPr eaLnBrk="1" hangingPunct="1">
              <a:buClr>
                <a:schemeClr val="tx1"/>
              </a:buClr>
              <a:defRPr/>
            </a:pPr>
            <a:endParaRPr lang="en-GB" altLang="en-US" sz="2400" dirty="0"/>
          </a:p>
          <a:p>
            <a:pPr eaLnBrk="1" hangingPunct="1">
              <a:buClr>
                <a:schemeClr val="tx1"/>
              </a:buClr>
              <a:defRPr/>
            </a:pPr>
            <a:r>
              <a:rPr lang="en-GB" altLang="en-US" sz="2400" dirty="0" smtClean="0"/>
              <a:t>We apply the matrix transformation prior to rendering the shape</a:t>
            </a:r>
          </a:p>
          <a:p>
            <a:pPr lvl="1" eaLnBrk="1" hangingPunct="1">
              <a:buClr>
                <a:schemeClr val="tx1"/>
              </a:buClr>
              <a:defRPr/>
            </a:pPr>
            <a:r>
              <a:rPr lang="en-GB" altLang="en-US" sz="2400" dirty="0" smtClean="0"/>
              <a:t>The updated matrix modifies how the shape is rendered</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GB" altLang="en-US" smtClean="0"/>
              <a:t>Modelling matrix</a:t>
            </a:r>
          </a:p>
        </p:txBody>
      </p:sp>
      <p:sp>
        <p:nvSpPr>
          <p:cNvPr id="8195" name="Content Placeholder 2"/>
          <p:cNvSpPr>
            <a:spLocks noGrp="1"/>
          </p:cNvSpPr>
          <p:nvPr>
            <p:ph idx="1"/>
          </p:nvPr>
        </p:nvSpPr>
        <p:spPr/>
        <p:txBody>
          <a:bodyPr/>
          <a:lstStyle/>
          <a:p>
            <a:pPr eaLnBrk="1" hangingPunct="1">
              <a:buClr>
                <a:schemeClr val="tx1"/>
              </a:buClr>
            </a:pPr>
            <a:r>
              <a:rPr lang="en-GB" altLang="en-US" smtClean="0"/>
              <a:t>Matrices we use for Graphics programming are 4*4</a:t>
            </a:r>
          </a:p>
          <a:p>
            <a:pPr eaLnBrk="1" hangingPunct="1">
              <a:buClr>
                <a:schemeClr val="tx1"/>
              </a:buClr>
            </a:pPr>
            <a:r>
              <a:rPr lang="en-GB" altLang="en-US" smtClean="0"/>
              <a:t>OpenGL uses Column Major Matrices!</a:t>
            </a:r>
          </a:p>
          <a:p>
            <a:endParaRPr lang="en-GB" altLang="en-US" smtClean="0"/>
          </a:p>
        </p:txBody>
      </p:sp>
      <p:graphicFrame>
        <p:nvGraphicFramePr>
          <p:cNvPr id="8196" name="Object 3"/>
          <p:cNvGraphicFramePr>
            <a:graphicFrameLocks noChangeAspect="1"/>
          </p:cNvGraphicFramePr>
          <p:nvPr/>
        </p:nvGraphicFramePr>
        <p:xfrm>
          <a:off x="1331913" y="2924175"/>
          <a:ext cx="6049962" cy="3168650"/>
        </p:xfrm>
        <a:graphic>
          <a:graphicData uri="http://schemas.openxmlformats.org/presentationml/2006/ole">
            <mc:AlternateContent xmlns:mc="http://schemas.openxmlformats.org/markup-compatibility/2006">
              <mc:Choice xmlns:v="urn:schemas-microsoft-com:vml" Requires="v">
                <p:oleObj spid="_x0000_s8208" name="Image" r:id="rId3" imgW="3492063" imgH="1828571" progId="Photoshop.Image.7">
                  <p:embed/>
                </p:oleObj>
              </mc:Choice>
              <mc:Fallback>
                <p:oleObj name="Image" r:id="rId3" imgW="3492063" imgH="1828571" progId="Photoshop.Image.7">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2924175"/>
                        <a:ext cx="6049962"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GB" altLang="en-US" smtClean="0"/>
              <a:t>Translate</a:t>
            </a:r>
          </a:p>
        </p:txBody>
      </p:sp>
      <p:sp>
        <p:nvSpPr>
          <p:cNvPr id="9219" name="Content Placeholder 2"/>
          <p:cNvSpPr>
            <a:spLocks noGrp="1"/>
          </p:cNvSpPr>
          <p:nvPr>
            <p:ph idx="1"/>
          </p:nvPr>
        </p:nvSpPr>
        <p:spPr/>
        <p:txBody>
          <a:bodyPr/>
          <a:lstStyle/>
          <a:p>
            <a:pPr eaLnBrk="1" hangingPunct="1"/>
            <a:r>
              <a:rPr lang="en-GB" altLang="en-US" smtClean="0"/>
              <a:t>glTranslatef(x, y, z);</a:t>
            </a:r>
          </a:p>
          <a:p>
            <a:pPr eaLnBrk="1" hangingPunct="1"/>
            <a:r>
              <a:rPr lang="en-GB" altLang="en-US" smtClean="0"/>
              <a:t>glTranslatef(2, 0, 0);</a:t>
            </a:r>
          </a:p>
          <a:p>
            <a:pPr eaLnBrk="1" hangingPunct="1"/>
            <a:r>
              <a:rPr lang="en-GB" altLang="en-US" smtClean="0"/>
              <a:t>Moves the object in 3D space</a:t>
            </a:r>
          </a:p>
          <a:p>
            <a:endParaRPr lang="en-GB" altLang="en-US" smtClean="0"/>
          </a:p>
        </p:txBody>
      </p:sp>
      <p:pic>
        <p:nvPicPr>
          <p:cNvPr id="922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141663"/>
            <a:ext cx="4114800" cy="321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3168650"/>
            <a:ext cx="4081463" cy="319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GB" altLang="en-US" smtClean="0"/>
              <a:t>Rotate</a:t>
            </a:r>
          </a:p>
        </p:txBody>
      </p:sp>
      <p:sp>
        <p:nvSpPr>
          <p:cNvPr id="10243" name="Content Placeholder 2"/>
          <p:cNvSpPr>
            <a:spLocks noGrp="1"/>
          </p:cNvSpPr>
          <p:nvPr>
            <p:ph idx="1"/>
          </p:nvPr>
        </p:nvSpPr>
        <p:spPr/>
        <p:txBody>
          <a:bodyPr/>
          <a:lstStyle/>
          <a:p>
            <a:pPr eaLnBrk="1" hangingPunct="1"/>
            <a:r>
              <a:rPr lang="en-GB" altLang="en-US" dirty="0" err="1" smtClean="0"/>
              <a:t>glRotatef</a:t>
            </a:r>
            <a:r>
              <a:rPr lang="en-GB" altLang="en-US" dirty="0" smtClean="0"/>
              <a:t>(degrees, x, y, z);</a:t>
            </a:r>
          </a:p>
          <a:p>
            <a:pPr eaLnBrk="1" hangingPunct="1"/>
            <a:r>
              <a:rPr lang="en-GB" altLang="en-US" dirty="0" err="1" smtClean="0"/>
              <a:t>glRotatef</a:t>
            </a:r>
            <a:r>
              <a:rPr lang="en-GB" altLang="en-US" dirty="0" smtClean="0"/>
              <a:t>(45, 0, 0, 1);</a:t>
            </a:r>
          </a:p>
          <a:p>
            <a:pPr eaLnBrk="1" hangingPunct="1"/>
            <a:r>
              <a:rPr lang="en-GB" altLang="en-US" dirty="0" smtClean="0"/>
              <a:t>Rotates the object around the specified vector</a:t>
            </a:r>
          </a:p>
        </p:txBody>
      </p:sp>
      <p:pic>
        <p:nvPicPr>
          <p:cNvPr id="1024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3276600"/>
            <a:ext cx="4151313" cy="324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276600"/>
            <a:ext cx="4114800" cy="321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Abertay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1156</TotalTime>
  <Words>2137</Words>
  <Application>Microsoft Office PowerPoint</Application>
  <PresentationFormat>On-screen Show (4:3)</PresentationFormat>
  <Paragraphs>381</Paragraphs>
  <Slides>56</Slides>
  <Notes>20</Notes>
  <HiddenSlides>0</HiddenSlides>
  <MMClips>3</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56</vt:i4>
      </vt:variant>
    </vt:vector>
  </HeadingPairs>
  <TitlesOfParts>
    <vt:vector size="64" baseType="lpstr">
      <vt:lpstr>Arial</vt:lpstr>
      <vt:lpstr>Calibri</vt:lpstr>
      <vt:lpstr>Consolas</vt:lpstr>
      <vt:lpstr>Tahoma</vt:lpstr>
      <vt:lpstr>Times New Roman</vt:lpstr>
      <vt:lpstr>Wingdings</vt:lpstr>
      <vt:lpstr>Abertay Design</vt:lpstr>
      <vt:lpstr>Image</vt:lpstr>
      <vt:lpstr>CMP203 Graphics Programming</vt:lpstr>
      <vt:lpstr>This week</vt:lpstr>
      <vt:lpstr>Matrices</vt:lpstr>
      <vt:lpstr>Matrices in 3D graphics</vt:lpstr>
      <vt:lpstr>Model matrix</vt:lpstr>
      <vt:lpstr>Model matrix</vt:lpstr>
      <vt:lpstr>Modelling matrix</vt:lpstr>
      <vt:lpstr>Translate</vt:lpstr>
      <vt:lpstr>Rotate</vt:lpstr>
      <vt:lpstr>Scale</vt:lpstr>
      <vt:lpstr>How does that look in code?</vt:lpstr>
      <vt:lpstr>Rotation around Y-axis</vt:lpstr>
      <vt:lpstr>Rotation around Z-axis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Order is IMPORTANT!</vt:lpstr>
      <vt:lpstr>Guess</vt:lpstr>
      <vt:lpstr>What happens?</vt:lpstr>
      <vt:lpstr>The identity matrix</vt:lpstr>
      <vt:lpstr>Modelling and Viewing Transforms</vt:lpstr>
      <vt:lpstr>Delta time</vt:lpstr>
      <vt:lpstr>The problem</vt:lpstr>
      <vt:lpstr>Delta time</vt:lpstr>
      <vt:lpstr>Some maths</vt:lpstr>
      <vt:lpstr>Some maths</vt:lpstr>
      <vt:lpstr>Hierarchical Transforms</vt:lpstr>
      <vt:lpstr>Transforms in Games</vt:lpstr>
      <vt:lpstr>The Matrix Stack</vt:lpstr>
      <vt:lpstr>The Matrix Stack</vt:lpstr>
      <vt:lpstr>The Matrix Stack</vt:lpstr>
      <vt:lpstr>The Matrix Stack</vt:lpstr>
      <vt:lpstr>Hierarchical Modelling</vt:lpstr>
      <vt:lpstr>Hierarchical Modelling</vt:lpstr>
      <vt:lpstr>Hierarchical Modelling</vt:lpstr>
      <vt:lpstr>Hierarchical Modelling</vt:lpstr>
      <vt:lpstr>Hierarchical Modelling</vt:lpstr>
      <vt:lpstr>Hierarchical Animation</vt:lpstr>
      <vt:lpstr>Hierarchical Animation</vt:lpstr>
      <vt:lpstr>Hierarchical Animation</vt:lpstr>
      <vt:lpstr>Hierarchical Animation</vt:lpstr>
      <vt:lpstr>My solar system (not yours)</vt:lpstr>
      <vt:lpstr>Draw scene</vt:lpstr>
      <vt:lpstr>Draw scene</vt:lpstr>
      <vt:lpstr>Draw scene</vt:lpstr>
      <vt:lpstr>Draw scene</vt:lpstr>
      <vt:lpstr>Result</vt:lpstr>
      <vt:lpstr>PowerPoint Presentation</vt:lpstr>
      <vt:lpstr>Update every frame</vt:lpstr>
      <vt:lpstr>Hierarchical Animation</vt:lpstr>
      <vt:lpstr>Summary</vt:lpstr>
      <vt:lpstr>C++ tutorials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Mark</dc:creator>
  <cp:lastModifiedBy>Robertson, Paul</cp:lastModifiedBy>
  <cp:revision>40</cp:revision>
  <dcterms:created xsi:type="dcterms:W3CDTF">2013-09-02T14:39:32Z</dcterms:created>
  <dcterms:modified xsi:type="dcterms:W3CDTF">2016-09-13T10:05:38Z</dcterms:modified>
</cp:coreProperties>
</file>